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6" r:id="rId17"/>
    <p:sldId id="289" r:id="rId18"/>
    <p:sldId id="287" r:id="rId19"/>
    <p:sldId id="288" r:id="rId20"/>
    <p:sldId id="290" r:id="rId21"/>
    <p:sldId id="291" r:id="rId22"/>
    <p:sldId id="292" r:id="rId23"/>
    <p:sldId id="293" r:id="rId24"/>
    <p:sldId id="294" r:id="rId25"/>
    <p:sldId id="296" r:id="rId26"/>
    <p:sldId id="297" r:id="rId27"/>
    <p:sldId id="295" r:id="rId28"/>
    <p:sldId id="298" r:id="rId29"/>
    <p:sldId id="299"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Lst>
  <p:sldSz cx="18288000" cy="10287000"/>
  <p:notesSz cx="6858000" cy="9144000"/>
  <p:embeddedFontLst>
    <p:embeddedFont>
      <p:font typeface="Bodoni FLF Bold Italics" panose="02000803090000090003" pitchFamily="2"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Canva Sans" panose="020B0503030501040103" pitchFamily="34" charset="0"/>
      <p:regular r:id="rId54"/>
    </p:embeddedFont>
    <p:embeddedFont>
      <p:font typeface="Canva Sans Bold" panose="020B0803030501040103" pitchFamily="34" charset="0"/>
      <p:regular r:id="rId55"/>
      <p:bold r:id="rId56"/>
    </p:embeddedFont>
    <p:embeddedFont>
      <p:font typeface="Canva Sans Italics" panose="020B0503030501040103" pitchFamily="34" charset="0"/>
      <p:regular r:id="rId57"/>
      <p:italic r:id="rId58"/>
    </p:embeddedFont>
    <p:embeddedFont>
      <p:font typeface="Lato Bold" panose="020F0502020204030203" pitchFamily="34" charset="0"/>
      <p:regular r:id="rId59"/>
      <p:bold r:id="rId60"/>
    </p:embeddedFont>
    <p:embeddedFont>
      <p:font typeface="League Spartan" pitchFamily="2" charset="77"/>
      <p:regular r:id="rId61"/>
      <p:bold r:id="rId62"/>
    </p:embeddedFont>
    <p:embeddedFont>
      <p:font typeface="Poppins" pitchFamily="2" charset="77"/>
      <p:regular r:id="rId63"/>
      <p:bold r:id="rId64"/>
      <p:italic r:id="rId65"/>
      <p:boldItalic r:id="rId66"/>
    </p:embeddedFont>
    <p:embeddedFont>
      <p:font typeface="Poppins Bold" pitchFamily="2" charset="77"/>
      <p:regular r:id="rId67"/>
      <p:bold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73" autoAdjust="0"/>
    <p:restoredTop sz="94608" autoAdjust="0"/>
  </p:normalViewPr>
  <p:slideViewPr>
    <p:cSldViewPr>
      <p:cViewPr varScale="1">
        <p:scale>
          <a:sx n="90" d="100"/>
          <a:sy n="90" d="100"/>
        </p:scale>
        <p:origin x="95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1000"/>
            </a:blip>
            <a:stretch>
              <a:fillRect l="-20312" r="-20312"/>
            </a:stretch>
          </a:blipFill>
        </p:spPr>
        <p:txBody>
          <a:bodyPr/>
          <a:lstStyle/>
          <a:p>
            <a:endParaRPr lang="en-IN"/>
          </a:p>
        </p:txBody>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IN"/>
            </a:p>
          </p:txBody>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3648322" y="5611372"/>
            <a:ext cx="9687995" cy="20505"/>
          </a:xfrm>
          <a:prstGeom prst="line">
            <a:avLst/>
          </a:prstGeom>
          <a:ln w="38100" cap="flat">
            <a:solidFill>
              <a:srgbClr val="000000"/>
            </a:solidFill>
            <a:prstDash val="solid"/>
            <a:headEnd type="none" w="sm" len="sm"/>
            <a:tailEnd type="none" w="sm" len="sm"/>
          </a:ln>
        </p:spPr>
        <p:txBody>
          <a:bodyPr/>
          <a:lstStyle/>
          <a:p>
            <a:endParaRPr lang="en-IN"/>
          </a:p>
        </p:txBody>
      </p:sp>
      <p:sp>
        <p:nvSpPr>
          <p:cNvPr id="7" name="Freeform 7"/>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6544655" y="4232049"/>
            <a:ext cx="7218503" cy="1360273"/>
          </a:xfrm>
          <a:prstGeom prst="rect">
            <a:avLst/>
          </a:prstGeom>
        </p:spPr>
        <p:txBody>
          <a:bodyPr lIns="0" tIns="0" rIns="0" bIns="0" rtlCol="0" anchor="t">
            <a:spAutoFit/>
          </a:bodyPr>
          <a:lstStyle/>
          <a:p>
            <a:pPr>
              <a:lnSpc>
                <a:spcPts val="11124"/>
              </a:lnSpc>
              <a:spcBef>
                <a:spcPct val="0"/>
              </a:spcBef>
            </a:pPr>
            <a:r>
              <a:rPr lang="en-US" sz="7945">
                <a:solidFill>
                  <a:srgbClr val="000000"/>
                </a:solidFill>
                <a:latin typeface="League Spartan"/>
              </a:rPr>
              <a:t>TEAM 6  </a:t>
            </a:r>
          </a:p>
        </p:txBody>
      </p:sp>
      <p:sp>
        <p:nvSpPr>
          <p:cNvPr id="9" name="TextBox 9"/>
          <p:cNvSpPr txBox="1"/>
          <p:nvPr/>
        </p:nvSpPr>
        <p:spPr>
          <a:xfrm>
            <a:off x="3648301" y="5646598"/>
            <a:ext cx="10991397" cy="1624815"/>
          </a:xfrm>
          <a:prstGeom prst="rect">
            <a:avLst/>
          </a:prstGeom>
        </p:spPr>
        <p:txBody>
          <a:bodyPr lIns="0" tIns="0" rIns="0" bIns="0" rtlCol="0" anchor="t">
            <a:spAutoFit/>
          </a:bodyPr>
          <a:lstStyle/>
          <a:p>
            <a:pPr>
              <a:lnSpc>
                <a:spcPts val="13343"/>
              </a:lnSpc>
              <a:spcBef>
                <a:spcPct val="0"/>
              </a:spcBef>
            </a:pPr>
            <a:r>
              <a:rPr lang="en-US" sz="9530">
                <a:solidFill>
                  <a:srgbClr val="000000"/>
                </a:solidFill>
                <a:latin typeface="Lato Bold"/>
              </a:rPr>
              <a:t>PRESENTATION</a:t>
            </a:r>
          </a:p>
        </p:txBody>
      </p:sp>
      <p:sp>
        <p:nvSpPr>
          <p:cNvPr id="10" name="TextBox 10"/>
          <p:cNvSpPr txBox="1"/>
          <p:nvPr/>
        </p:nvSpPr>
        <p:spPr>
          <a:xfrm>
            <a:off x="5168817" y="1084477"/>
            <a:ext cx="11920389" cy="1360273"/>
          </a:xfrm>
          <a:prstGeom prst="rect">
            <a:avLst/>
          </a:prstGeom>
        </p:spPr>
        <p:txBody>
          <a:bodyPr lIns="0" tIns="0" rIns="0" bIns="0" rtlCol="0" anchor="t">
            <a:spAutoFit/>
          </a:bodyPr>
          <a:lstStyle/>
          <a:p>
            <a:pPr>
              <a:lnSpc>
                <a:spcPts val="11124"/>
              </a:lnSpc>
              <a:spcBef>
                <a:spcPct val="0"/>
              </a:spcBef>
            </a:pPr>
            <a:r>
              <a:rPr lang="en-US" sz="7945">
                <a:solidFill>
                  <a:srgbClr val="000000"/>
                </a:solidFill>
                <a:latin typeface="League Spartan"/>
              </a:rPr>
              <a:t>Machine Learning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213173459"/>
              </p:ext>
            </p:extLst>
          </p:nvPr>
        </p:nvGraphicFramePr>
        <p:xfrm>
          <a:off x="1805568" y="728486"/>
          <a:ext cx="13835495" cy="8830027"/>
        </p:xfrm>
        <a:graphic>
          <a:graphicData uri="http://schemas.openxmlformats.org/drawingml/2006/table">
            <a:tbl>
              <a:tblPr/>
              <a:tblGrid>
                <a:gridCol w="4611832">
                  <a:extLst>
                    <a:ext uri="{9D8B030D-6E8A-4147-A177-3AD203B41FA5}">
                      <a16:colId xmlns:a16="http://schemas.microsoft.com/office/drawing/2014/main" val="20000"/>
                    </a:ext>
                  </a:extLst>
                </a:gridCol>
                <a:gridCol w="4993393">
                  <a:extLst>
                    <a:ext uri="{9D8B030D-6E8A-4147-A177-3AD203B41FA5}">
                      <a16:colId xmlns:a16="http://schemas.microsoft.com/office/drawing/2014/main" val="20001"/>
                    </a:ext>
                  </a:extLst>
                </a:gridCol>
                <a:gridCol w="4230270">
                  <a:extLst>
                    <a:ext uri="{9D8B030D-6E8A-4147-A177-3AD203B41FA5}">
                      <a16:colId xmlns:a16="http://schemas.microsoft.com/office/drawing/2014/main" val="20002"/>
                    </a:ext>
                  </a:extLst>
                </a:gridCol>
              </a:tblGrid>
              <a:tr h="1215271">
                <a:tc>
                  <a:txBody>
                    <a:bodyPr/>
                    <a:lstStyle/>
                    <a:p>
                      <a:pPr algn="ctr">
                        <a:lnSpc>
                          <a:spcPts val="4199"/>
                        </a:lnSpc>
                        <a:defRPr/>
                      </a:pPr>
                      <a:r>
                        <a:rPr lang="en-US" sz="2999">
                          <a:solidFill>
                            <a:srgbClr val="FFFFFF"/>
                          </a:solidFill>
                          <a:latin typeface="Poppins Bold"/>
                        </a:rPr>
                        <a:t>ASPECT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354AA"/>
                    </a:solidFill>
                  </a:tcPr>
                </a:tc>
                <a:tc>
                  <a:txBody>
                    <a:bodyPr/>
                    <a:lstStyle/>
                    <a:p>
                      <a:pPr algn="ctr">
                        <a:lnSpc>
                          <a:spcPts val="4199"/>
                        </a:lnSpc>
                        <a:defRPr/>
                      </a:pPr>
                      <a:r>
                        <a:rPr lang="en-US" sz="2999">
                          <a:solidFill>
                            <a:srgbClr val="FFFFFF"/>
                          </a:solidFill>
                          <a:latin typeface="Poppins Bold"/>
                        </a:rPr>
                        <a:t>PCA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354AA"/>
                    </a:solidFill>
                  </a:tcPr>
                </a:tc>
                <a:tc>
                  <a:txBody>
                    <a:bodyPr/>
                    <a:lstStyle/>
                    <a:p>
                      <a:pPr algn="ctr">
                        <a:lnSpc>
                          <a:spcPts val="4199"/>
                        </a:lnSpc>
                        <a:defRPr/>
                      </a:pPr>
                      <a:r>
                        <a:rPr lang="en-US" sz="2999">
                          <a:solidFill>
                            <a:srgbClr val="FFFFFF"/>
                          </a:solidFill>
                          <a:latin typeface="Poppins Bold"/>
                        </a:rPr>
                        <a:t>SVD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354AA"/>
                    </a:solidFill>
                  </a:tcPr>
                </a:tc>
                <a:extLst>
                  <a:ext uri="{0D108BD9-81ED-4DB2-BD59-A6C34878D82A}">
                    <a16:rowId xmlns:a16="http://schemas.microsoft.com/office/drawing/2014/main" val="10000"/>
                  </a:ext>
                </a:extLst>
              </a:tr>
              <a:tr h="1903689">
                <a:tc>
                  <a:txBody>
                    <a:bodyPr/>
                    <a:lstStyle/>
                    <a:p>
                      <a:pPr algn="ctr">
                        <a:lnSpc>
                          <a:spcPts val="2659"/>
                        </a:lnSpc>
                        <a:defRPr/>
                      </a:pPr>
                      <a:r>
                        <a:rPr lang="en-US" sz="1899">
                          <a:solidFill>
                            <a:srgbClr val="000000"/>
                          </a:solidFill>
                          <a:latin typeface="Poppins Bold"/>
                        </a:rPr>
                        <a:t>Computational Complexity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a:rPr>
                        <a:t> PCA computations can be more efficient for large datasets due to the covariance matrix's smaller size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a:rPr>
                        <a:t>SVD can be computationally expensive for large datasets due to its full matrix decomposition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3689">
                <a:tc>
                  <a:txBody>
                    <a:bodyPr/>
                    <a:lstStyle/>
                    <a:p>
                      <a:pPr algn="ctr">
                        <a:lnSpc>
                          <a:spcPts val="2659"/>
                        </a:lnSpc>
                        <a:defRPr/>
                      </a:pPr>
                      <a:r>
                        <a:rPr lang="en-US" sz="1899">
                          <a:solidFill>
                            <a:srgbClr val="000000"/>
                          </a:solidFill>
                          <a:latin typeface="Poppins Bold"/>
                        </a:rPr>
                        <a:t>Data Scaling and Centering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a:rPr>
                        <a:t>Data may need to be centered (mean subtraction) and scaled (standardization) for PCA to work effectively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a:rPr>
                        <a:t>SVD does not require data scaling or centering as it operates directly on the data matrix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3689">
                <a:tc>
                  <a:txBody>
                    <a:bodyPr/>
                    <a:lstStyle/>
                    <a:p>
                      <a:pPr algn="ctr">
                        <a:lnSpc>
                          <a:spcPts val="2659"/>
                        </a:lnSpc>
                        <a:defRPr/>
                      </a:pPr>
                      <a:r>
                        <a:rPr lang="en-US" sz="1899">
                          <a:solidFill>
                            <a:srgbClr val="000000"/>
                          </a:solidFill>
                          <a:latin typeface="Poppins Bold"/>
                        </a:rPr>
                        <a:t>Usage in Data Reduction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a:rPr>
                        <a:t> used for reducing the dimensionality of data by selecting a subset of principal components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a:rPr>
                        <a:t>Useful for data reduction through truncation of singular values and corresponding singular vectors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3689">
                <a:tc>
                  <a:txBody>
                    <a:bodyPr/>
                    <a:lstStyle/>
                    <a:p>
                      <a:pPr algn="ctr">
                        <a:lnSpc>
                          <a:spcPts val="2659"/>
                        </a:lnSpc>
                        <a:defRPr/>
                      </a:pPr>
                      <a:r>
                        <a:rPr lang="en-US" sz="1899">
                          <a:solidFill>
                            <a:srgbClr val="000000"/>
                          </a:solidFill>
                          <a:latin typeface="Poppins Bold"/>
                        </a:rPr>
                        <a:t>Implementation in Libraries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latin typeface="Poppins" panose="00000500000000000000" pitchFamily="2" charset="0"/>
                          <a:cs typeface="Poppins" panose="00000500000000000000" pitchFamily="2" charset="0"/>
                        </a:rPr>
                        <a:t>To implement PCA Using the libraries are NumPy, SciPy, scikit-learn.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dirty="0">
                          <a:latin typeface="Poppins" panose="00000500000000000000" pitchFamily="2" charset="0"/>
                          <a:cs typeface="Poppins" panose="00000500000000000000" pitchFamily="2" charset="0"/>
                        </a:rPr>
                        <a:t>To implement SVD using the libraries </a:t>
                      </a:r>
                      <a:r>
                        <a:rPr lang="en-US" sz="1900">
                          <a:latin typeface="Poppins" panose="00000500000000000000" pitchFamily="2" charset="0"/>
                          <a:cs typeface="Poppins" panose="00000500000000000000" pitchFamily="2" charset="0"/>
                        </a:rPr>
                        <a:t>are NumPy, </a:t>
                      </a:r>
                      <a:r>
                        <a:rPr lang="en-US" sz="1900" dirty="0">
                          <a:latin typeface="Poppins" panose="00000500000000000000" pitchFamily="2" charset="0"/>
                          <a:cs typeface="Poppins" panose="00000500000000000000" pitchFamily="2" charset="0"/>
                        </a:rPr>
                        <a:t>scikit-learn.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3" name="Group 3"/>
          <p:cNvGrpSpPr/>
          <p:nvPr/>
        </p:nvGrpSpPr>
        <p:grpSpPr>
          <a:xfrm>
            <a:off x="0" y="8373096"/>
            <a:ext cx="2176895" cy="2150918"/>
            <a:chOff x="0" y="0"/>
            <a:chExt cx="573339" cy="566497"/>
          </a:xfrm>
        </p:grpSpPr>
        <p:sp>
          <p:nvSpPr>
            <p:cNvPr id="4" name="Freeform 4"/>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082405" y="-496922"/>
            <a:ext cx="2176895" cy="2150918"/>
            <a:chOff x="0" y="0"/>
            <a:chExt cx="573339" cy="566497"/>
          </a:xfrm>
        </p:grpSpPr>
        <p:sp>
          <p:nvSpPr>
            <p:cNvPr id="7" name="Freeform 7"/>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97327" y="8901646"/>
            <a:ext cx="2332759" cy="2280805"/>
            <a:chOff x="0" y="0"/>
            <a:chExt cx="614389" cy="600706"/>
          </a:xfrm>
        </p:grpSpPr>
        <p:sp>
          <p:nvSpPr>
            <p:cNvPr id="10" name="Freeform 10"/>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FFFFF"/>
            </a:solidFill>
          </p:spPr>
          <p:txBody>
            <a:bodyPr/>
            <a:lstStyle/>
            <a:p>
              <a:endParaRPr lang="en-IN"/>
            </a:p>
          </p:txBody>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641064" y="-1252105"/>
            <a:ext cx="2332759" cy="2280805"/>
            <a:chOff x="0" y="0"/>
            <a:chExt cx="614389" cy="600706"/>
          </a:xfrm>
        </p:grpSpPr>
        <p:sp>
          <p:nvSpPr>
            <p:cNvPr id="13" name="Freeform 13"/>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FFFFF"/>
            </a:solidFill>
          </p:spPr>
          <p:txBody>
            <a:bodyPr/>
            <a:lstStyle/>
            <a:p>
              <a:endParaRPr lang="en-IN"/>
            </a:p>
          </p:txBody>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13182" y="338174"/>
            <a:ext cx="897850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Concept of LDA</a:t>
            </a:r>
          </a:p>
        </p:txBody>
      </p:sp>
      <p:sp>
        <p:nvSpPr>
          <p:cNvPr id="3" name="TextBox 3"/>
          <p:cNvSpPr txBox="1"/>
          <p:nvPr/>
        </p:nvSpPr>
        <p:spPr>
          <a:xfrm>
            <a:off x="1676400" y="4096896"/>
            <a:ext cx="15632652" cy="6190104"/>
          </a:xfrm>
          <a:prstGeom prst="rect">
            <a:avLst/>
          </a:prstGeom>
        </p:spPr>
        <p:txBody>
          <a:bodyPr lIns="0" tIns="0" rIns="0" bIns="0" rtlCol="0" anchor="t">
            <a:spAutoFit/>
          </a:bodyPr>
          <a:lstStyle/>
          <a:p>
            <a:pPr algn="just">
              <a:lnSpc>
                <a:spcPts val="3633"/>
              </a:lnSpc>
            </a:pPr>
            <a:r>
              <a:rPr lang="en-US" sz="2595" dirty="0">
                <a:solidFill>
                  <a:srgbClr val="000000"/>
                </a:solidFill>
                <a:latin typeface="Canva Sans Bold"/>
              </a:rPr>
              <a:t>Linear Discriminant Analysis (LDA) is one of the commonly used dimensionality reduction techniques in machine learning to solve more than two-class classification problems. It is also known as Normal Discriminant Analysis (NDA) or Discriminant Function Analysis (DFA).</a:t>
            </a:r>
          </a:p>
          <a:p>
            <a:pPr algn="just">
              <a:lnSpc>
                <a:spcPts val="3633"/>
              </a:lnSpc>
            </a:pPr>
            <a:endParaRPr lang="en-US" sz="2595" dirty="0">
              <a:solidFill>
                <a:srgbClr val="000000"/>
              </a:solidFill>
              <a:latin typeface="Canva Sans Bold"/>
            </a:endParaRPr>
          </a:p>
          <a:p>
            <a:pPr algn="just">
              <a:lnSpc>
                <a:spcPts val="3633"/>
              </a:lnSpc>
            </a:pPr>
            <a:r>
              <a:rPr lang="en-US" sz="2595" dirty="0">
                <a:solidFill>
                  <a:srgbClr val="000000"/>
                </a:solidFill>
                <a:latin typeface="Canva Sans Bold"/>
              </a:rPr>
              <a:t>LDA works by projecting the data onto a lower-dimensional space that maximizes the separation between the classes. It does this by finding a set of linear discriminants that maximize the ratio of between-class variance to within-class variance. In other words, it finds the directions in the feature space that best separate the different classes of data.</a:t>
            </a:r>
          </a:p>
          <a:p>
            <a:pPr algn="just">
              <a:lnSpc>
                <a:spcPts val="3633"/>
              </a:lnSpc>
            </a:pPr>
            <a:endParaRPr lang="en-US" sz="2595" dirty="0">
              <a:solidFill>
                <a:srgbClr val="000000"/>
              </a:solidFill>
              <a:latin typeface="Canva Sans Bold"/>
            </a:endParaRPr>
          </a:p>
          <a:p>
            <a:pPr algn="just">
              <a:lnSpc>
                <a:spcPts val="3633"/>
              </a:lnSpc>
            </a:pPr>
            <a:r>
              <a:rPr lang="en-US" sz="2595" dirty="0">
                <a:solidFill>
                  <a:srgbClr val="000000"/>
                </a:solidFill>
                <a:latin typeface="Canva Sans Bold"/>
              </a:rPr>
              <a:t>LDA assumes that the data has a Gaussian distribution and that the covariance matrices of the different classes are equal. It also assumes that the data is linearly separable, meaning that a linear decision boundary can accurately classify the different classes.</a:t>
            </a:r>
          </a:p>
          <a:p>
            <a:pPr algn="ctr">
              <a:lnSpc>
                <a:spcPts val="2793"/>
              </a:lnSpc>
            </a:pPr>
            <a:endParaRPr lang="en-US" sz="2595" dirty="0">
              <a:solidFill>
                <a:srgbClr val="000000"/>
              </a:solidFill>
              <a:latin typeface="Canva Sans Bold"/>
            </a:endParaRPr>
          </a:p>
          <a:p>
            <a:pPr marL="0" lvl="0" indent="0" algn="ctr">
              <a:lnSpc>
                <a:spcPts val="2793"/>
              </a:lnSpc>
              <a:spcBef>
                <a:spcPct val="0"/>
              </a:spcBef>
            </a:pPr>
            <a:endParaRPr lang="en-US" sz="2595" dirty="0">
              <a:solidFill>
                <a:srgbClr val="000000"/>
              </a:solidFill>
              <a:latin typeface="Canva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96210" y="5466816"/>
            <a:ext cx="12017564" cy="2405793"/>
          </a:xfrm>
          <a:custGeom>
            <a:avLst/>
            <a:gdLst/>
            <a:ahLst/>
            <a:cxnLst/>
            <a:rect l="l" t="t" r="r" b="b"/>
            <a:pathLst>
              <a:path w="12017564" h="2405793">
                <a:moveTo>
                  <a:pt x="0" y="0"/>
                </a:moveTo>
                <a:lnTo>
                  <a:pt x="12017564" y="0"/>
                </a:lnTo>
                <a:lnTo>
                  <a:pt x="12017564" y="2405794"/>
                </a:lnTo>
                <a:lnTo>
                  <a:pt x="0" y="2405794"/>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39945" y="923925"/>
            <a:ext cx="16631704" cy="5038091"/>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Poppins"/>
              </a:rPr>
              <a:t>For e.g., if we have two classes with multiple features and need to separate them efficiently. When we classify them using a single feature, then it may show overlapping.</a:t>
            </a:r>
          </a:p>
          <a:p>
            <a:pPr algn="just">
              <a:lnSpc>
                <a:spcPts val="4759"/>
              </a:lnSpc>
              <a:spcBef>
                <a:spcPct val="0"/>
              </a:spcBef>
            </a:pPr>
            <a:r>
              <a:rPr lang="en-US" sz="3399">
                <a:solidFill>
                  <a:srgbClr val="000000"/>
                </a:solidFill>
                <a:latin typeface="Poppins"/>
              </a:rPr>
              <a:t>To overcome the overlapping issue in the classification process, we must increase the number of features regularly.</a:t>
            </a:r>
          </a:p>
          <a:p>
            <a:pPr algn="ctr">
              <a:lnSpc>
                <a:spcPts val="2659"/>
              </a:lnSpc>
              <a:spcBef>
                <a:spcPct val="0"/>
              </a:spcBef>
            </a:pPr>
            <a:endParaRPr lang="en-US" sz="3399">
              <a:solidFill>
                <a:srgbClr val="000000"/>
              </a:solidFill>
              <a:latin typeface="Poppins"/>
            </a:endParaRPr>
          </a:p>
          <a:p>
            <a:pPr algn="ctr">
              <a:lnSpc>
                <a:spcPts val="2659"/>
              </a:lnSpc>
              <a:spcBef>
                <a:spcPct val="0"/>
              </a:spcBef>
            </a:pPr>
            <a:endParaRPr lang="en-US" sz="3399">
              <a:solidFill>
                <a:srgbClr val="000000"/>
              </a:solidFill>
              <a:latin typeface="Poppins"/>
            </a:endParaRPr>
          </a:p>
          <a:p>
            <a:pPr algn="ctr">
              <a:lnSpc>
                <a:spcPts val="2659"/>
              </a:lnSpc>
              <a:spcBef>
                <a:spcPct val="0"/>
              </a:spcBef>
            </a:pPr>
            <a:endParaRPr lang="en-US" sz="3399">
              <a:solidFill>
                <a:srgbClr val="000000"/>
              </a:solidFill>
              <a:latin typeface="Poppins"/>
            </a:endParaRPr>
          </a:p>
          <a:p>
            <a:pPr algn="ctr">
              <a:lnSpc>
                <a:spcPts val="2659"/>
              </a:lnSpc>
              <a:spcBef>
                <a:spcPct val="0"/>
              </a:spcBef>
            </a:pPr>
            <a:endParaRPr lang="en-US" sz="3399">
              <a:solidFill>
                <a:srgbClr val="000000"/>
              </a:solidFill>
              <a:latin typeface="Poppins"/>
            </a:endParaRPr>
          </a:p>
          <a:p>
            <a:pPr algn="ctr">
              <a:lnSpc>
                <a:spcPts val="2659"/>
              </a:lnSpc>
              <a:spcBef>
                <a:spcPct val="0"/>
              </a:spcBef>
            </a:pPr>
            <a:endParaRPr lang="en-US" sz="3399">
              <a:solidFill>
                <a:srgbClr val="000000"/>
              </a:solidFill>
              <a:latin typeface="Poppins"/>
            </a:endParaRPr>
          </a:p>
          <a:p>
            <a:pPr algn="ctr">
              <a:lnSpc>
                <a:spcPts val="2659"/>
              </a:lnSpc>
              <a:spcBef>
                <a:spcPct val="0"/>
              </a:spcBef>
            </a:pPr>
            <a:endParaRPr lang="en-US" sz="3399">
              <a:solidFill>
                <a:srgbClr val="000000"/>
              </a:solidFill>
              <a:latin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0988" y="2045632"/>
            <a:ext cx="4705311" cy="4279045"/>
          </a:xfrm>
          <a:custGeom>
            <a:avLst/>
            <a:gdLst/>
            <a:ahLst/>
            <a:cxnLst/>
            <a:rect l="l" t="t" r="r" b="b"/>
            <a:pathLst>
              <a:path w="4705311" h="4279045">
                <a:moveTo>
                  <a:pt x="0" y="0"/>
                </a:moveTo>
                <a:lnTo>
                  <a:pt x="4705311" y="0"/>
                </a:lnTo>
                <a:lnTo>
                  <a:pt x="4705311" y="4279046"/>
                </a:lnTo>
                <a:lnTo>
                  <a:pt x="0" y="427904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55020" y="246042"/>
            <a:ext cx="17532980" cy="1180465"/>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Canva Sans"/>
              </a:rPr>
              <a:t>Let's assume we have to classify two different classes having two sets of data points in a 2-dimensional plane as shown below image:</a:t>
            </a:r>
          </a:p>
        </p:txBody>
      </p:sp>
      <p:sp>
        <p:nvSpPr>
          <p:cNvPr id="4" name="TextBox 4"/>
          <p:cNvSpPr txBox="1"/>
          <p:nvPr/>
        </p:nvSpPr>
        <p:spPr>
          <a:xfrm>
            <a:off x="1307938" y="6665336"/>
            <a:ext cx="15951362" cy="2380615"/>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Canva Sans"/>
              </a:rPr>
              <a:t>However, it is impossible to draw a straight line in a 2-d plane that can separate these data points efficiently but using linear Discriminant analysis; we can dimensionally reduce the 2-D plane into the 1-D plane. Using this technique, we can also maximize the separability between multiple classes.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31688" y="1747870"/>
            <a:ext cx="5500696" cy="4118879"/>
          </a:xfrm>
          <a:custGeom>
            <a:avLst/>
            <a:gdLst/>
            <a:ahLst/>
            <a:cxnLst/>
            <a:rect l="l" t="t" r="r" b="b"/>
            <a:pathLst>
              <a:path w="5500696" h="4118879">
                <a:moveTo>
                  <a:pt x="0" y="0"/>
                </a:moveTo>
                <a:lnTo>
                  <a:pt x="5500696" y="0"/>
                </a:lnTo>
                <a:lnTo>
                  <a:pt x="5500696" y="4118878"/>
                </a:lnTo>
                <a:lnTo>
                  <a:pt x="0" y="411887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760542" y="214280"/>
            <a:ext cx="12043641" cy="1533589"/>
          </a:xfrm>
          <a:prstGeom prst="rect">
            <a:avLst/>
          </a:prstGeom>
        </p:spPr>
        <p:txBody>
          <a:bodyPr lIns="0" tIns="0" rIns="0" bIns="0" rtlCol="0" anchor="t">
            <a:spAutoFit/>
          </a:bodyPr>
          <a:lstStyle/>
          <a:p>
            <a:pPr algn="ctr">
              <a:lnSpc>
                <a:spcPts val="6126"/>
              </a:lnSpc>
            </a:pPr>
            <a:r>
              <a:rPr lang="en-US" sz="4376">
                <a:solidFill>
                  <a:srgbClr val="000000"/>
                </a:solidFill>
                <a:latin typeface="Canva Sans Bold"/>
              </a:rPr>
              <a:t>Linear Discriminant Analysis (LDA) works</a:t>
            </a:r>
          </a:p>
          <a:p>
            <a:pPr marL="0" lvl="0" indent="0" algn="ctr">
              <a:lnSpc>
                <a:spcPts val="6126"/>
              </a:lnSpc>
              <a:spcBef>
                <a:spcPct val="0"/>
              </a:spcBef>
            </a:pPr>
            <a:endParaRPr lang="en-US" sz="4376">
              <a:solidFill>
                <a:srgbClr val="000000"/>
              </a:solidFill>
              <a:latin typeface="Canva Sans Bold"/>
            </a:endParaRPr>
          </a:p>
        </p:txBody>
      </p:sp>
      <p:sp>
        <p:nvSpPr>
          <p:cNvPr id="4" name="TextBox 4"/>
          <p:cNvSpPr txBox="1"/>
          <p:nvPr/>
        </p:nvSpPr>
        <p:spPr>
          <a:xfrm>
            <a:off x="1695696" y="6077665"/>
            <a:ext cx="16096822" cy="3180635"/>
          </a:xfrm>
          <a:prstGeom prst="rect">
            <a:avLst/>
          </a:prstGeom>
        </p:spPr>
        <p:txBody>
          <a:bodyPr lIns="0" tIns="0" rIns="0" bIns="0" rtlCol="0" anchor="t">
            <a:spAutoFit/>
          </a:bodyPr>
          <a:lstStyle/>
          <a:p>
            <a:pPr marL="653774" lvl="1" indent="-326887" algn="just">
              <a:lnSpc>
                <a:spcPts val="4239"/>
              </a:lnSpc>
              <a:buFont typeface="Arial"/>
              <a:buChar char="•"/>
            </a:pPr>
            <a:r>
              <a:rPr lang="en-US" sz="3028">
                <a:solidFill>
                  <a:srgbClr val="000000"/>
                </a:solidFill>
                <a:latin typeface="Canva Sans"/>
              </a:rPr>
              <a:t>It maximizes the distance between means of two classes.</a:t>
            </a:r>
          </a:p>
          <a:p>
            <a:pPr marL="653774" lvl="1" indent="-326887" algn="just">
              <a:lnSpc>
                <a:spcPts val="4239"/>
              </a:lnSpc>
              <a:buFont typeface="Arial"/>
              <a:buChar char="•"/>
            </a:pPr>
            <a:r>
              <a:rPr lang="en-US" sz="3028">
                <a:solidFill>
                  <a:srgbClr val="000000"/>
                </a:solidFill>
                <a:latin typeface="Canva Sans"/>
              </a:rPr>
              <a:t>It minimizes the variance within the individual class.</a:t>
            </a:r>
          </a:p>
          <a:p>
            <a:pPr algn="just">
              <a:lnSpc>
                <a:spcPts val="4239"/>
              </a:lnSpc>
            </a:pPr>
            <a:r>
              <a:rPr lang="en-US" sz="3028">
                <a:solidFill>
                  <a:srgbClr val="000000"/>
                </a:solidFill>
                <a:latin typeface="Canva Sans"/>
              </a:rPr>
              <a:t>Using the above two conditions, LDA generates a new axis in such a way that it can maximize the distance between the means of the two classes and minimizes the variation within each class.</a:t>
            </a:r>
          </a:p>
          <a:p>
            <a:pPr marL="0" lvl="0" indent="0" algn="ctr">
              <a:lnSpc>
                <a:spcPts val="4239"/>
              </a:lnSpc>
              <a:spcBef>
                <a:spcPct val="0"/>
              </a:spcBef>
            </a:pPr>
            <a:endParaRPr lang="en-US" sz="3028">
              <a:solidFill>
                <a:srgbClr val="000000"/>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7229" y="319405"/>
            <a:ext cx="15702071" cy="9581515"/>
          </a:xfrm>
          <a:prstGeom prst="rect">
            <a:avLst/>
          </a:prstGeom>
        </p:spPr>
        <p:txBody>
          <a:bodyPr lIns="0" tIns="0" rIns="0" bIns="0" rtlCol="0" anchor="t">
            <a:spAutoFit/>
          </a:bodyPr>
          <a:lstStyle/>
          <a:p>
            <a:pPr algn="just">
              <a:lnSpc>
                <a:spcPts val="4759"/>
              </a:lnSpc>
            </a:pPr>
            <a:r>
              <a:rPr lang="en-US" sz="3399">
                <a:solidFill>
                  <a:srgbClr val="000000"/>
                </a:solidFill>
                <a:latin typeface="Canva Sans Bold"/>
              </a:rPr>
              <a:t>Advantages:</a:t>
            </a:r>
          </a:p>
          <a:p>
            <a:pPr marL="734059" lvl="1" indent="-367030" algn="just">
              <a:lnSpc>
                <a:spcPts val="4759"/>
              </a:lnSpc>
              <a:buFont typeface="Arial"/>
              <a:buChar char="•"/>
            </a:pPr>
            <a:r>
              <a:rPr lang="en-US" sz="3399">
                <a:solidFill>
                  <a:srgbClr val="000000"/>
                </a:solidFill>
                <a:latin typeface="Canva Sans"/>
              </a:rPr>
              <a:t>It is a simple and computationally efficient algorithm.</a:t>
            </a:r>
          </a:p>
          <a:p>
            <a:pPr marL="734059" lvl="1" indent="-367030" algn="just">
              <a:lnSpc>
                <a:spcPts val="4759"/>
              </a:lnSpc>
              <a:buFont typeface="Arial"/>
              <a:buChar char="•"/>
            </a:pPr>
            <a:r>
              <a:rPr lang="en-US" sz="3399">
                <a:solidFill>
                  <a:srgbClr val="000000"/>
                </a:solidFill>
                <a:latin typeface="Canva Sans"/>
              </a:rPr>
              <a:t>It can work well even when the number of features is much larger than the number of training samples.</a:t>
            </a:r>
          </a:p>
          <a:p>
            <a:pPr marL="734059" lvl="1" indent="-367030" algn="just">
              <a:lnSpc>
                <a:spcPts val="4759"/>
              </a:lnSpc>
              <a:buFont typeface="Arial"/>
              <a:buChar char="•"/>
            </a:pPr>
            <a:r>
              <a:rPr lang="en-US" sz="3399">
                <a:solidFill>
                  <a:srgbClr val="000000"/>
                </a:solidFill>
                <a:latin typeface="Canva Sans"/>
              </a:rPr>
              <a:t>It can handle multicollinearity (correlation between features) in the data</a:t>
            </a:r>
          </a:p>
          <a:p>
            <a:pPr algn="just">
              <a:lnSpc>
                <a:spcPts val="4759"/>
              </a:lnSpc>
            </a:pPr>
            <a:endParaRPr lang="en-US" sz="3399">
              <a:solidFill>
                <a:srgbClr val="000000"/>
              </a:solidFill>
              <a:latin typeface="Canva Sans"/>
            </a:endParaRPr>
          </a:p>
          <a:p>
            <a:pPr algn="just">
              <a:lnSpc>
                <a:spcPts val="4759"/>
              </a:lnSpc>
            </a:pPr>
            <a:r>
              <a:rPr lang="en-US" sz="3399">
                <a:solidFill>
                  <a:srgbClr val="000000"/>
                </a:solidFill>
                <a:latin typeface="Canva Sans Bold"/>
              </a:rPr>
              <a:t>Limitations:</a:t>
            </a:r>
          </a:p>
          <a:p>
            <a:pPr marL="734059" lvl="1" indent="-367030" algn="just">
              <a:lnSpc>
                <a:spcPts val="4759"/>
              </a:lnSpc>
              <a:buFont typeface="Arial"/>
              <a:buChar char="•"/>
            </a:pPr>
            <a:r>
              <a:rPr lang="en-US" sz="3399">
                <a:solidFill>
                  <a:srgbClr val="000000"/>
                </a:solidFill>
                <a:latin typeface="Canva Sans"/>
              </a:rPr>
              <a:t>It assumes that the data has a Gaussian distribution, which may not always be the case.</a:t>
            </a:r>
          </a:p>
          <a:p>
            <a:pPr marL="734059" lvl="1" indent="-367030" algn="just">
              <a:lnSpc>
                <a:spcPts val="4759"/>
              </a:lnSpc>
              <a:buFont typeface="Arial"/>
              <a:buChar char="•"/>
            </a:pPr>
            <a:r>
              <a:rPr lang="en-US" sz="3399">
                <a:solidFill>
                  <a:srgbClr val="000000"/>
                </a:solidFill>
                <a:latin typeface="Canva Sans"/>
              </a:rPr>
              <a:t>It assumes that the covariance matrices of the different classes are equal, which may not be true in some datasets.</a:t>
            </a:r>
          </a:p>
          <a:p>
            <a:pPr marL="734059" lvl="1" indent="-367030" algn="just">
              <a:lnSpc>
                <a:spcPts val="4759"/>
              </a:lnSpc>
              <a:buFont typeface="Arial"/>
              <a:buChar char="•"/>
            </a:pPr>
            <a:r>
              <a:rPr lang="en-US" sz="3399">
                <a:solidFill>
                  <a:srgbClr val="000000"/>
                </a:solidFill>
                <a:latin typeface="Canva Sans"/>
              </a:rPr>
              <a:t>It assumes that the data is linearly separable, which may not be the case for some datasets.</a:t>
            </a:r>
          </a:p>
          <a:p>
            <a:pPr marL="734059" lvl="1" indent="-367030" algn="just">
              <a:lnSpc>
                <a:spcPts val="4759"/>
              </a:lnSpc>
              <a:buFont typeface="Arial"/>
              <a:buChar char="•"/>
            </a:pPr>
            <a:r>
              <a:rPr lang="en-US" sz="3399">
                <a:solidFill>
                  <a:srgbClr val="000000"/>
                </a:solidFill>
                <a:latin typeface="Canva Sans"/>
              </a:rPr>
              <a:t>It may not perform well in high-dimensional feature spaces.</a:t>
            </a:r>
          </a:p>
          <a:p>
            <a:pPr marL="0" lvl="0" indent="0" algn="ctr">
              <a:lnSpc>
                <a:spcPts val="4759"/>
              </a:lnSpc>
              <a:spcBef>
                <a:spcPct val="0"/>
              </a:spcBef>
            </a:pPr>
            <a:endParaRPr lang="en-US" sz="3399">
              <a:solidFill>
                <a:srgbClr val="000000"/>
              </a:solidFill>
              <a:latin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93033" y="4175758"/>
            <a:ext cx="14964013" cy="1905009"/>
          </a:xfrm>
          <a:prstGeom prst="rect">
            <a:avLst/>
          </a:prstGeom>
        </p:spPr>
        <p:txBody>
          <a:bodyPr lIns="0" tIns="0" rIns="0" bIns="0" rtlCol="0" anchor="t">
            <a:spAutoFit/>
          </a:bodyPr>
          <a:lstStyle/>
          <a:p>
            <a:pPr algn="ctr">
              <a:lnSpc>
                <a:spcPts val="7559"/>
              </a:lnSpc>
              <a:spcBef>
                <a:spcPct val="0"/>
              </a:spcBef>
            </a:pPr>
            <a:r>
              <a:rPr lang="en-US" sz="5399" spc="215" dirty="0">
                <a:solidFill>
                  <a:srgbClr val="010101"/>
                </a:solidFill>
                <a:latin typeface="Bodoni FLF Bold Italics"/>
              </a:rPr>
              <a:t>CONCEPT OF </a:t>
            </a:r>
            <a:r>
              <a:rPr lang="en-US" sz="5399" spc="215">
                <a:solidFill>
                  <a:srgbClr val="010101"/>
                </a:solidFill>
                <a:latin typeface="Bodoni FLF Bold Italics"/>
              </a:rPr>
              <a:t>LDA BETWEEN </a:t>
            </a:r>
            <a:r>
              <a:rPr lang="en-US" sz="5399" spc="215" dirty="0">
                <a:solidFill>
                  <a:srgbClr val="010101"/>
                </a:solidFill>
                <a:latin typeface="Bodoni FLF Bold Italics"/>
              </a:rPr>
              <a:t>CLASS VARIANCE</a:t>
            </a:r>
          </a:p>
        </p:txBody>
      </p:sp>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09012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pic>
        <p:nvPicPr>
          <p:cNvPr id="13" name="Picture 12">
            <a:extLst>
              <a:ext uri="{FF2B5EF4-FFF2-40B4-BE49-F238E27FC236}">
                <a16:creationId xmlns:a16="http://schemas.microsoft.com/office/drawing/2014/main" id="{5D6BFF3C-38C4-019D-189C-D6D525F44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47254"/>
            <a:ext cx="13687532" cy="7651358"/>
          </a:xfrm>
          <a:prstGeom prst="rect">
            <a:avLst/>
          </a:prstGeom>
        </p:spPr>
      </p:pic>
    </p:spTree>
    <p:extLst>
      <p:ext uri="{BB962C8B-B14F-4D97-AF65-F5344CB8AC3E}">
        <p14:creationId xmlns:p14="http://schemas.microsoft.com/office/powerpoint/2010/main" val="898503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pic>
        <p:nvPicPr>
          <p:cNvPr id="13" name="Picture 12">
            <a:extLst>
              <a:ext uri="{FF2B5EF4-FFF2-40B4-BE49-F238E27FC236}">
                <a16:creationId xmlns:a16="http://schemas.microsoft.com/office/drawing/2014/main" id="{D8ACB825-62FB-CE17-16B9-52BF35DE1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984" y="1562100"/>
            <a:ext cx="14392032" cy="8059923"/>
          </a:xfrm>
          <a:prstGeom prst="rect">
            <a:avLst/>
          </a:prstGeom>
        </p:spPr>
      </p:pic>
    </p:spTree>
    <p:extLst>
      <p:ext uri="{BB962C8B-B14F-4D97-AF65-F5344CB8AC3E}">
        <p14:creationId xmlns:p14="http://schemas.microsoft.com/office/powerpoint/2010/main" val="1327102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pic>
        <p:nvPicPr>
          <p:cNvPr id="13" name="Picture 12">
            <a:extLst>
              <a:ext uri="{FF2B5EF4-FFF2-40B4-BE49-F238E27FC236}">
                <a16:creationId xmlns:a16="http://schemas.microsoft.com/office/drawing/2014/main" id="{FCD73305-4787-2619-F352-FAAD6C619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34554"/>
            <a:ext cx="13745441" cy="8030281"/>
          </a:xfrm>
          <a:prstGeom prst="rect">
            <a:avLst/>
          </a:prstGeom>
        </p:spPr>
      </p:pic>
    </p:spTree>
    <p:extLst>
      <p:ext uri="{BB962C8B-B14F-4D97-AF65-F5344CB8AC3E}">
        <p14:creationId xmlns:p14="http://schemas.microsoft.com/office/powerpoint/2010/main" val="2897612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2510" y="-75334"/>
            <a:ext cx="2176895" cy="2150918"/>
            <a:chOff x="0" y="0"/>
            <a:chExt cx="573339" cy="566497"/>
          </a:xfrm>
        </p:grpSpPr>
        <p:sp>
          <p:nvSpPr>
            <p:cNvPr id="3" name="Freeform 3"/>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48146" y="-568902"/>
            <a:ext cx="2332759" cy="2280805"/>
            <a:chOff x="0" y="0"/>
            <a:chExt cx="614389" cy="600706"/>
          </a:xfrm>
        </p:grpSpPr>
        <p:sp>
          <p:nvSpPr>
            <p:cNvPr id="6" name="Freeform 6"/>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flipH="1">
            <a:off x="3280064" y="1897380"/>
            <a:ext cx="19050" cy="7360920"/>
          </a:xfrm>
          <a:prstGeom prst="line">
            <a:avLst/>
          </a:prstGeom>
          <a:ln w="38100" cap="flat">
            <a:solidFill>
              <a:srgbClr val="000000"/>
            </a:solidFill>
            <a:prstDash val="solid"/>
            <a:headEnd type="none" w="sm" len="sm"/>
            <a:tailEnd type="arrow" w="med" len="sm"/>
          </a:ln>
        </p:spPr>
        <p:txBody>
          <a:bodyPr/>
          <a:lstStyle/>
          <a:p>
            <a:endParaRPr lang="en-IN"/>
          </a:p>
        </p:txBody>
      </p:sp>
      <p:grpSp>
        <p:nvGrpSpPr>
          <p:cNvPr id="9" name="Group 9"/>
          <p:cNvGrpSpPr/>
          <p:nvPr/>
        </p:nvGrpSpPr>
        <p:grpSpPr>
          <a:xfrm>
            <a:off x="2905991" y="1897380"/>
            <a:ext cx="748145" cy="723727"/>
            <a:chOff x="0" y="0"/>
            <a:chExt cx="812800" cy="786272"/>
          </a:xfrm>
        </p:grpSpPr>
        <p:sp>
          <p:nvSpPr>
            <p:cNvPr id="10" name="Freeform 10"/>
            <p:cNvSpPr/>
            <p:nvPr/>
          </p:nvSpPr>
          <p:spPr>
            <a:xfrm>
              <a:off x="0" y="0"/>
              <a:ext cx="812800" cy="786272"/>
            </a:xfrm>
            <a:custGeom>
              <a:avLst/>
              <a:gdLst/>
              <a:ahLst/>
              <a:cxnLst/>
              <a:rect l="l" t="t" r="r" b="b"/>
              <a:pathLst>
                <a:path w="812800" h="786272">
                  <a:moveTo>
                    <a:pt x="406400" y="0"/>
                  </a:moveTo>
                  <a:cubicBezTo>
                    <a:pt x="181951" y="0"/>
                    <a:pt x="0" y="176013"/>
                    <a:pt x="0" y="393136"/>
                  </a:cubicBezTo>
                  <a:cubicBezTo>
                    <a:pt x="0" y="610259"/>
                    <a:pt x="181951" y="786272"/>
                    <a:pt x="406400" y="786272"/>
                  </a:cubicBezTo>
                  <a:cubicBezTo>
                    <a:pt x="630849" y="786272"/>
                    <a:pt x="812800" y="610259"/>
                    <a:pt x="812800" y="393136"/>
                  </a:cubicBezTo>
                  <a:cubicBezTo>
                    <a:pt x="812800" y="176013"/>
                    <a:pt x="630849" y="0"/>
                    <a:pt x="406400" y="0"/>
                  </a:cubicBezTo>
                  <a:close/>
                </a:path>
              </a:pathLst>
            </a:custGeom>
            <a:solidFill>
              <a:srgbClr val="593C8F"/>
            </a:solidFill>
          </p:spPr>
          <p:txBody>
            <a:bodyPr/>
            <a:lstStyle/>
            <a:p>
              <a:endParaRPr lang="en-IN"/>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260248" y="537527"/>
            <a:ext cx="2992755"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Canva Sans Bold"/>
              </a:rPr>
              <a:t>AGENDA </a:t>
            </a:r>
          </a:p>
        </p:txBody>
      </p:sp>
      <p:grpSp>
        <p:nvGrpSpPr>
          <p:cNvPr id="13" name="Group 13"/>
          <p:cNvGrpSpPr/>
          <p:nvPr/>
        </p:nvGrpSpPr>
        <p:grpSpPr>
          <a:xfrm>
            <a:off x="2905991" y="3097357"/>
            <a:ext cx="748145" cy="723727"/>
            <a:chOff x="0" y="0"/>
            <a:chExt cx="812800" cy="786272"/>
          </a:xfrm>
        </p:grpSpPr>
        <p:sp>
          <p:nvSpPr>
            <p:cNvPr id="14" name="Freeform 14"/>
            <p:cNvSpPr/>
            <p:nvPr/>
          </p:nvSpPr>
          <p:spPr>
            <a:xfrm>
              <a:off x="0" y="0"/>
              <a:ext cx="812800" cy="786272"/>
            </a:xfrm>
            <a:custGeom>
              <a:avLst/>
              <a:gdLst/>
              <a:ahLst/>
              <a:cxnLst/>
              <a:rect l="l" t="t" r="r" b="b"/>
              <a:pathLst>
                <a:path w="812800" h="786272">
                  <a:moveTo>
                    <a:pt x="406400" y="0"/>
                  </a:moveTo>
                  <a:cubicBezTo>
                    <a:pt x="181951" y="0"/>
                    <a:pt x="0" y="176013"/>
                    <a:pt x="0" y="393136"/>
                  </a:cubicBezTo>
                  <a:cubicBezTo>
                    <a:pt x="0" y="610259"/>
                    <a:pt x="181951" y="786272"/>
                    <a:pt x="406400" y="786272"/>
                  </a:cubicBezTo>
                  <a:cubicBezTo>
                    <a:pt x="630849" y="786272"/>
                    <a:pt x="812800" y="610259"/>
                    <a:pt x="812800" y="393136"/>
                  </a:cubicBezTo>
                  <a:cubicBezTo>
                    <a:pt x="812800" y="176013"/>
                    <a:pt x="630849" y="0"/>
                    <a:pt x="406400" y="0"/>
                  </a:cubicBezTo>
                  <a:close/>
                </a:path>
              </a:pathLst>
            </a:custGeom>
            <a:solidFill>
              <a:srgbClr val="593C8F"/>
            </a:solidFill>
          </p:spPr>
          <p:txBody>
            <a:bodyPr/>
            <a:lstStyle/>
            <a:p>
              <a:endParaRPr lang="en-IN"/>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925041" y="4297335"/>
            <a:ext cx="748145" cy="723727"/>
            <a:chOff x="0" y="0"/>
            <a:chExt cx="812800" cy="786272"/>
          </a:xfrm>
        </p:grpSpPr>
        <p:sp>
          <p:nvSpPr>
            <p:cNvPr id="17" name="Freeform 17"/>
            <p:cNvSpPr/>
            <p:nvPr/>
          </p:nvSpPr>
          <p:spPr>
            <a:xfrm>
              <a:off x="0" y="0"/>
              <a:ext cx="812800" cy="786272"/>
            </a:xfrm>
            <a:custGeom>
              <a:avLst/>
              <a:gdLst/>
              <a:ahLst/>
              <a:cxnLst/>
              <a:rect l="l" t="t" r="r" b="b"/>
              <a:pathLst>
                <a:path w="812800" h="786272">
                  <a:moveTo>
                    <a:pt x="406400" y="0"/>
                  </a:moveTo>
                  <a:cubicBezTo>
                    <a:pt x="181951" y="0"/>
                    <a:pt x="0" y="176013"/>
                    <a:pt x="0" y="393136"/>
                  </a:cubicBezTo>
                  <a:cubicBezTo>
                    <a:pt x="0" y="610259"/>
                    <a:pt x="181951" y="786272"/>
                    <a:pt x="406400" y="786272"/>
                  </a:cubicBezTo>
                  <a:cubicBezTo>
                    <a:pt x="630849" y="786272"/>
                    <a:pt x="812800" y="610259"/>
                    <a:pt x="812800" y="393136"/>
                  </a:cubicBezTo>
                  <a:cubicBezTo>
                    <a:pt x="812800" y="176013"/>
                    <a:pt x="630849" y="0"/>
                    <a:pt x="406400" y="0"/>
                  </a:cubicBezTo>
                  <a:close/>
                </a:path>
              </a:pathLst>
            </a:custGeom>
            <a:solidFill>
              <a:srgbClr val="593C8F"/>
            </a:solidFill>
          </p:spPr>
          <p:txBody>
            <a:bodyPr/>
            <a:lstStyle/>
            <a:p>
              <a:endParaRPr lang="en-IN"/>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944091" y="5497312"/>
            <a:ext cx="748145" cy="723727"/>
            <a:chOff x="0" y="0"/>
            <a:chExt cx="812800" cy="786272"/>
          </a:xfrm>
        </p:grpSpPr>
        <p:sp>
          <p:nvSpPr>
            <p:cNvPr id="20" name="Freeform 20"/>
            <p:cNvSpPr/>
            <p:nvPr/>
          </p:nvSpPr>
          <p:spPr>
            <a:xfrm>
              <a:off x="0" y="0"/>
              <a:ext cx="812800" cy="786272"/>
            </a:xfrm>
            <a:custGeom>
              <a:avLst/>
              <a:gdLst/>
              <a:ahLst/>
              <a:cxnLst/>
              <a:rect l="l" t="t" r="r" b="b"/>
              <a:pathLst>
                <a:path w="812800" h="786272">
                  <a:moveTo>
                    <a:pt x="406400" y="0"/>
                  </a:moveTo>
                  <a:cubicBezTo>
                    <a:pt x="181951" y="0"/>
                    <a:pt x="0" y="176013"/>
                    <a:pt x="0" y="393136"/>
                  </a:cubicBezTo>
                  <a:cubicBezTo>
                    <a:pt x="0" y="610259"/>
                    <a:pt x="181951" y="786272"/>
                    <a:pt x="406400" y="786272"/>
                  </a:cubicBezTo>
                  <a:cubicBezTo>
                    <a:pt x="630849" y="786272"/>
                    <a:pt x="812800" y="610259"/>
                    <a:pt x="812800" y="393136"/>
                  </a:cubicBezTo>
                  <a:cubicBezTo>
                    <a:pt x="812800" y="176013"/>
                    <a:pt x="630849" y="0"/>
                    <a:pt x="406400" y="0"/>
                  </a:cubicBezTo>
                  <a:close/>
                </a:path>
              </a:pathLst>
            </a:custGeom>
            <a:solidFill>
              <a:srgbClr val="593C8F"/>
            </a:solidFill>
          </p:spPr>
          <p:txBody>
            <a:bodyPr/>
            <a:lstStyle/>
            <a:p>
              <a:endParaRPr lang="en-IN"/>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2944091" y="6697289"/>
            <a:ext cx="748145" cy="723727"/>
            <a:chOff x="0" y="0"/>
            <a:chExt cx="812800" cy="786272"/>
          </a:xfrm>
        </p:grpSpPr>
        <p:sp>
          <p:nvSpPr>
            <p:cNvPr id="23" name="Freeform 23"/>
            <p:cNvSpPr/>
            <p:nvPr/>
          </p:nvSpPr>
          <p:spPr>
            <a:xfrm>
              <a:off x="0" y="0"/>
              <a:ext cx="812800" cy="786272"/>
            </a:xfrm>
            <a:custGeom>
              <a:avLst/>
              <a:gdLst/>
              <a:ahLst/>
              <a:cxnLst/>
              <a:rect l="l" t="t" r="r" b="b"/>
              <a:pathLst>
                <a:path w="812800" h="786272">
                  <a:moveTo>
                    <a:pt x="406400" y="0"/>
                  </a:moveTo>
                  <a:cubicBezTo>
                    <a:pt x="181951" y="0"/>
                    <a:pt x="0" y="176013"/>
                    <a:pt x="0" y="393136"/>
                  </a:cubicBezTo>
                  <a:cubicBezTo>
                    <a:pt x="0" y="610259"/>
                    <a:pt x="181951" y="786272"/>
                    <a:pt x="406400" y="786272"/>
                  </a:cubicBezTo>
                  <a:cubicBezTo>
                    <a:pt x="630849" y="786272"/>
                    <a:pt x="812800" y="610259"/>
                    <a:pt x="812800" y="393136"/>
                  </a:cubicBezTo>
                  <a:cubicBezTo>
                    <a:pt x="812800" y="176013"/>
                    <a:pt x="630849" y="0"/>
                    <a:pt x="406400" y="0"/>
                  </a:cubicBezTo>
                  <a:close/>
                </a:path>
              </a:pathLst>
            </a:custGeom>
            <a:solidFill>
              <a:srgbClr val="593C8F"/>
            </a:solidFill>
          </p:spPr>
          <p:txBody>
            <a:bodyPr/>
            <a:lstStyle/>
            <a:p>
              <a:endParaRPr lang="en-IN"/>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905991" y="7897267"/>
            <a:ext cx="748145" cy="723727"/>
            <a:chOff x="0" y="0"/>
            <a:chExt cx="812800" cy="786272"/>
          </a:xfrm>
        </p:grpSpPr>
        <p:sp>
          <p:nvSpPr>
            <p:cNvPr id="26" name="Freeform 26"/>
            <p:cNvSpPr/>
            <p:nvPr/>
          </p:nvSpPr>
          <p:spPr>
            <a:xfrm>
              <a:off x="0" y="0"/>
              <a:ext cx="812800" cy="786272"/>
            </a:xfrm>
            <a:custGeom>
              <a:avLst/>
              <a:gdLst/>
              <a:ahLst/>
              <a:cxnLst/>
              <a:rect l="l" t="t" r="r" b="b"/>
              <a:pathLst>
                <a:path w="812800" h="786272">
                  <a:moveTo>
                    <a:pt x="406400" y="0"/>
                  </a:moveTo>
                  <a:cubicBezTo>
                    <a:pt x="181951" y="0"/>
                    <a:pt x="0" y="176013"/>
                    <a:pt x="0" y="393136"/>
                  </a:cubicBezTo>
                  <a:cubicBezTo>
                    <a:pt x="0" y="610259"/>
                    <a:pt x="181951" y="786272"/>
                    <a:pt x="406400" y="786272"/>
                  </a:cubicBezTo>
                  <a:cubicBezTo>
                    <a:pt x="630849" y="786272"/>
                    <a:pt x="812800" y="610259"/>
                    <a:pt x="812800" y="393136"/>
                  </a:cubicBezTo>
                  <a:cubicBezTo>
                    <a:pt x="812800" y="176013"/>
                    <a:pt x="630849" y="0"/>
                    <a:pt x="406400" y="0"/>
                  </a:cubicBezTo>
                  <a:close/>
                </a:path>
              </a:pathLst>
            </a:custGeom>
            <a:solidFill>
              <a:srgbClr val="593C8F"/>
            </a:solidFill>
          </p:spPr>
          <p:txBody>
            <a:bodyPr/>
            <a:lstStyle/>
            <a:p>
              <a:endParaRPr lang="en-IN"/>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3014230" y="3116957"/>
            <a:ext cx="8689852"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Canva Sans"/>
              </a:rPr>
              <a:t>Relation between PCA and SVD</a:t>
            </a:r>
          </a:p>
        </p:txBody>
      </p:sp>
      <p:sp>
        <p:nvSpPr>
          <p:cNvPr id="29" name="TextBox 29"/>
          <p:cNvSpPr txBox="1"/>
          <p:nvPr/>
        </p:nvSpPr>
        <p:spPr>
          <a:xfrm>
            <a:off x="4187948" y="2040717"/>
            <a:ext cx="3402211" cy="580390"/>
          </a:xfrm>
          <a:prstGeom prst="rect">
            <a:avLst/>
          </a:prstGeom>
        </p:spPr>
        <p:txBody>
          <a:bodyPr lIns="0" tIns="0" rIns="0" bIns="0" rtlCol="0" anchor="t">
            <a:spAutoFit/>
          </a:bodyPr>
          <a:lstStyle/>
          <a:p>
            <a:pPr marL="0" lvl="0" indent="0" algn="ctr">
              <a:lnSpc>
                <a:spcPts val="4759"/>
              </a:lnSpc>
              <a:spcBef>
                <a:spcPct val="0"/>
              </a:spcBef>
            </a:pPr>
            <a:r>
              <a:rPr lang="en-US" sz="3399" dirty="0">
                <a:solidFill>
                  <a:srgbClr val="000000"/>
                </a:solidFill>
                <a:latin typeface="Canva Sans"/>
              </a:rPr>
              <a:t>Concept of PCA </a:t>
            </a:r>
          </a:p>
        </p:txBody>
      </p:sp>
      <p:sp>
        <p:nvSpPr>
          <p:cNvPr id="30" name="TextBox 30"/>
          <p:cNvSpPr txBox="1"/>
          <p:nvPr/>
        </p:nvSpPr>
        <p:spPr>
          <a:xfrm>
            <a:off x="4187948" y="4335666"/>
            <a:ext cx="3390781"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a:rPr>
              <a:t>Concept of LDA </a:t>
            </a:r>
          </a:p>
        </p:txBody>
      </p:sp>
      <p:sp>
        <p:nvSpPr>
          <p:cNvPr id="31" name="TextBox 31"/>
          <p:cNvSpPr txBox="1"/>
          <p:nvPr/>
        </p:nvSpPr>
        <p:spPr>
          <a:xfrm>
            <a:off x="4187948" y="5535643"/>
            <a:ext cx="8597265" cy="580390"/>
          </a:xfrm>
          <a:prstGeom prst="rect">
            <a:avLst/>
          </a:prstGeom>
        </p:spPr>
        <p:txBody>
          <a:bodyPr lIns="0" tIns="0" rIns="0" bIns="0" rtlCol="0" anchor="t">
            <a:spAutoFit/>
          </a:bodyPr>
          <a:lstStyle/>
          <a:p>
            <a:pPr marL="0" lvl="0" indent="0" algn="ctr">
              <a:lnSpc>
                <a:spcPts val="4759"/>
              </a:lnSpc>
              <a:spcBef>
                <a:spcPct val="0"/>
              </a:spcBef>
            </a:pPr>
            <a:r>
              <a:rPr lang="en-US" sz="3399" dirty="0">
                <a:solidFill>
                  <a:srgbClr val="000000"/>
                </a:solidFill>
                <a:latin typeface="Canva Sans"/>
              </a:rPr>
              <a:t>Concept of LDA - between class variance </a:t>
            </a:r>
          </a:p>
        </p:txBody>
      </p:sp>
      <p:sp>
        <p:nvSpPr>
          <p:cNvPr id="32" name="TextBox 32"/>
          <p:cNvSpPr txBox="1"/>
          <p:nvPr/>
        </p:nvSpPr>
        <p:spPr>
          <a:xfrm>
            <a:off x="4187948" y="6840627"/>
            <a:ext cx="8180308"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a:rPr>
              <a:t>Concept of LDA - within class variance  </a:t>
            </a:r>
          </a:p>
        </p:txBody>
      </p:sp>
      <p:sp>
        <p:nvSpPr>
          <p:cNvPr id="33" name="TextBox 33"/>
          <p:cNvSpPr txBox="1"/>
          <p:nvPr/>
        </p:nvSpPr>
        <p:spPr>
          <a:xfrm>
            <a:off x="4110474" y="8040604"/>
            <a:ext cx="7043023" cy="580390"/>
          </a:xfrm>
          <a:prstGeom prst="rect">
            <a:avLst/>
          </a:prstGeom>
        </p:spPr>
        <p:txBody>
          <a:bodyPr lIns="0" tIns="0" rIns="0" bIns="0" rtlCol="0" anchor="t">
            <a:spAutoFit/>
          </a:bodyPr>
          <a:lstStyle/>
          <a:p>
            <a:pPr marL="0" lvl="0" indent="0" algn="ctr">
              <a:lnSpc>
                <a:spcPts val="4759"/>
              </a:lnSpc>
              <a:spcBef>
                <a:spcPct val="0"/>
              </a:spcBef>
            </a:pPr>
            <a:r>
              <a:rPr lang="en-US" sz="3399" dirty="0">
                <a:solidFill>
                  <a:srgbClr val="000000"/>
                </a:solidFill>
                <a:latin typeface="Canva Sans"/>
              </a:rPr>
              <a:t>Implementation of LDA in python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0" name="TextBox 2">
            <a:extLst>
              <a:ext uri="{FF2B5EF4-FFF2-40B4-BE49-F238E27FC236}">
                <a16:creationId xmlns:a16="http://schemas.microsoft.com/office/drawing/2014/main" id="{7BCD7CF0-7EB0-215F-4F78-66B1A59406DF}"/>
              </a:ext>
            </a:extLst>
          </p:cNvPr>
          <p:cNvSpPr txBox="1"/>
          <p:nvPr/>
        </p:nvSpPr>
        <p:spPr>
          <a:xfrm>
            <a:off x="9525" y="3609461"/>
            <a:ext cx="18288000" cy="4733283"/>
          </a:xfrm>
          <a:prstGeom prst="rect">
            <a:avLst/>
          </a:prstGeom>
        </p:spPr>
        <p:txBody>
          <a:bodyPr lIns="0" tIns="0" rIns="0" bIns="0" rtlCol="0" anchor="t">
            <a:spAutoFit/>
          </a:bodyPr>
          <a:lstStyle/>
          <a:p>
            <a:pPr algn="ctr">
              <a:lnSpc>
                <a:spcPts val="5294"/>
              </a:lnSpc>
              <a:spcBef>
                <a:spcPct val="0"/>
              </a:spcBef>
            </a:pPr>
            <a:r>
              <a:rPr lang="en-IN" sz="4000" dirty="0">
                <a:effectLst/>
                <a:latin typeface="Helvetica Neue" panose="02000503000000020004" pitchFamily="2" charset="0"/>
              </a:rPr>
              <a:t>Between-class variance, also known as between-class scatter or between-class spread, is a statistical measure used in Linear Discriminant Analysis (LDA) and other classification techniques to assess the separation or spread of data points belonging to different classes. It quantifies the degree to which data points from different classes are dispersed or separated in a multi-dimensional feature space.</a:t>
            </a:r>
          </a:p>
          <a:p>
            <a:pPr algn="ctr">
              <a:lnSpc>
                <a:spcPts val="5294"/>
              </a:lnSpc>
              <a:spcBef>
                <a:spcPct val="0"/>
              </a:spcBef>
            </a:pPr>
            <a:r>
              <a:rPr lang="en-US" sz="3782" dirty="0">
                <a:solidFill>
                  <a:srgbClr val="010101"/>
                </a:solidFill>
                <a:latin typeface="Poppins"/>
              </a:rPr>
              <a:t>.</a:t>
            </a:r>
          </a:p>
        </p:txBody>
      </p:sp>
      <p:sp>
        <p:nvSpPr>
          <p:cNvPr id="12" name="TextBox 4">
            <a:extLst>
              <a:ext uri="{FF2B5EF4-FFF2-40B4-BE49-F238E27FC236}">
                <a16:creationId xmlns:a16="http://schemas.microsoft.com/office/drawing/2014/main" id="{4D3ABD4A-5C4F-D8E8-DF46-E10EEA938BA9}"/>
              </a:ext>
            </a:extLst>
          </p:cNvPr>
          <p:cNvSpPr txBox="1"/>
          <p:nvPr/>
        </p:nvSpPr>
        <p:spPr>
          <a:xfrm>
            <a:off x="4343400" y="698158"/>
            <a:ext cx="9337357" cy="1763240"/>
          </a:xfrm>
          <a:prstGeom prst="rect">
            <a:avLst/>
          </a:prstGeom>
        </p:spPr>
        <p:txBody>
          <a:bodyPr lIns="0" tIns="0" rIns="0" bIns="0" rtlCol="0" anchor="t">
            <a:spAutoFit/>
          </a:bodyPr>
          <a:lstStyle/>
          <a:p>
            <a:pPr algn="ctr">
              <a:lnSpc>
                <a:spcPts val="6999"/>
              </a:lnSpc>
              <a:spcBef>
                <a:spcPct val="0"/>
              </a:spcBef>
            </a:pPr>
            <a:r>
              <a:rPr lang="en-US" sz="4999" dirty="0">
                <a:solidFill>
                  <a:srgbClr val="000000"/>
                </a:solidFill>
                <a:latin typeface="Poppins Bold"/>
              </a:rPr>
              <a:t>LDA BETWEEN CLASS VARIANCE</a:t>
            </a:r>
          </a:p>
        </p:txBody>
      </p:sp>
    </p:spTree>
    <p:extLst>
      <p:ext uri="{BB962C8B-B14F-4D97-AF65-F5344CB8AC3E}">
        <p14:creationId xmlns:p14="http://schemas.microsoft.com/office/powerpoint/2010/main" val="86133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2" name="TextBox 4">
            <a:extLst>
              <a:ext uri="{FF2B5EF4-FFF2-40B4-BE49-F238E27FC236}">
                <a16:creationId xmlns:a16="http://schemas.microsoft.com/office/drawing/2014/main" id="{4D3ABD4A-5C4F-D8E8-DF46-E10EEA938BA9}"/>
              </a:ext>
            </a:extLst>
          </p:cNvPr>
          <p:cNvSpPr txBox="1"/>
          <p:nvPr/>
        </p:nvSpPr>
        <p:spPr>
          <a:xfrm>
            <a:off x="4343400" y="698158"/>
            <a:ext cx="9337357" cy="1763240"/>
          </a:xfrm>
          <a:prstGeom prst="rect">
            <a:avLst/>
          </a:prstGeom>
        </p:spPr>
        <p:txBody>
          <a:bodyPr lIns="0" tIns="0" rIns="0" bIns="0" rtlCol="0" anchor="t">
            <a:spAutoFit/>
          </a:bodyPr>
          <a:lstStyle/>
          <a:p>
            <a:pPr algn="ctr">
              <a:lnSpc>
                <a:spcPts val="6999"/>
              </a:lnSpc>
              <a:spcBef>
                <a:spcPct val="0"/>
              </a:spcBef>
            </a:pPr>
            <a:r>
              <a:rPr lang="en-US" sz="4999" dirty="0">
                <a:solidFill>
                  <a:srgbClr val="000000"/>
                </a:solidFill>
                <a:latin typeface="Poppins Bold"/>
              </a:rPr>
              <a:t>LDA BETWEEN CLASS VARIANCE</a:t>
            </a:r>
          </a:p>
        </p:txBody>
      </p:sp>
      <p:sp>
        <p:nvSpPr>
          <p:cNvPr id="2" name="TextBox 2">
            <a:extLst>
              <a:ext uri="{FF2B5EF4-FFF2-40B4-BE49-F238E27FC236}">
                <a16:creationId xmlns:a16="http://schemas.microsoft.com/office/drawing/2014/main" id="{6CEFB2AB-4AEE-AB99-1834-E02E220244EC}"/>
              </a:ext>
            </a:extLst>
          </p:cNvPr>
          <p:cNvSpPr txBox="1"/>
          <p:nvPr/>
        </p:nvSpPr>
        <p:spPr>
          <a:xfrm>
            <a:off x="363378" y="2679637"/>
            <a:ext cx="17297400" cy="7394332"/>
          </a:xfrm>
          <a:prstGeom prst="rect">
            <a:avLst/>
          </a:prstGeom>
        </p:spPr>
        <p:txBody>
          <a:bodyPr wrap="square" lIns="0" tIns="0" rIns="0" bIns="0" rtlCol="0" anchor="t">
            <a:spAutoFit/>
          </a:bodyPr>
          <a:lstStyle/>
          <a:p>
            <a:r>
              <a:rPr lang="en-IN" sz="2400" b="1" dirty="0">
                <a:effectLst/>
                <a:latin typeface="Helvetica Neue" panose="02000503000000020004" pitchFamily="2" charset="0"/>
              </a:rPr>
              <a:t>Centroids or Class Means:</a:t>
            </a:r>
            <a:r>
              <a:rPr lang="en-IN" sz="2400" dirty="0">
                <a:effectLst/>
                <a:latin typeface="Helvetica Neue" panose="02000503000000020004" pitchFamily="2" charset="0"/>
              </a:rPr>
              <a:t> To compute between-class variance, you begin by calculating the centroids or class means. For each class, you determine the mean (average) of the feature vectors of data points within that class. These centroids represent the central tendency of each class within the feature space.</a:t>
            </a:r>
          </a:p>
          <a:p>
            <a:endParaRPr lang="en-IN" sz="2400" dirty="0">
              <a:latin typeface="Helvetica Neue" panose="02000503000000020004" pitchFamily="2" charset="0"/>
            </a:endParaRPr>
          </a:p>
          <a:p>
            <a:r>
              <a:rPr lang="en-IN" sz="2400" b="1" dirty="0">
                <a:effectLst/>
                <a:latin typeface="Helvetica Neue" panose="02000503000000020004" pitchFamily="2" charset="0"/>
              </a:rPr>
              <a:t>Overall Mean:</a:t>
            </a:r>
            <a:r>
              <a:rPr lang="en-IN" sz="2400" dirty="0">
                <a:effectLst/>
                <a:latin typeface="Helvetica Neue" panose="02000503000000020004" pitchFamily="2" charset="0"/>
              </a:rPr>
              <a:t> You also calculate the overall mean, which is the mean of all the feature vectors in the entire dataset, regardless of their class labels. This point represents the </a:t>
            </a:r>
            <a:r>
              <a:rPr lang="en-IN" sz="2400" dirty="0" err="1">
                <a:effectLst/>
                <a:latin typeface="Helvetica Neue" panose="02000503000000020004" pitchFamily="2" charset="0"/>
              </a:rPr>
              <a:t>center</a:t>
            </a:r>
            <a:r>
              <a:rPr lang="en-IN" sz="2400" dirty="0">
                <a:effectLst/>
                <a:latin typeface="Helvetica Neue" panose="02000503000000020004" pitchFamily="2" charset="0"/>
              </a:rPr>
              <a:t> of the entire dataset.</a:t>
            </a:r>
          </a:p>
          <a:p>
            <a:endParaRPr lang="en-IN" sz="2400" dirty="0">
              <a:latin typeface="Helvetica Neue" panose="02000503000000020004" pitchFamily="2" charset="0"/>
            </a:endParaRPr>
          </a:p>
          <a:p>
            <a:r>
              <a:rPr lang="en-IN" sz="2400" b="1" dirty="0">
                <a:effectLst/>
                <a:latin typeface="Helvetica Neue" panose="02000503000000020004" pitchFamily="2" charset="0"/>
              </a:rPr>
              <a:t>Distance Between Class Centroids:</a:t>
            </a:r>
            <a:r>
              <a:rPr lang="en-IN" sz="2400" dirty="0">
                <a:effectLst/>
                <a:latin typeface="Helvetica Neue" panose="02000503000000020004" pitchFamily="2" charset="0"/>
              </a:rPr>
              <a:t> For each class, you measure the Euclidean distance (or other distance metric) between the centroid of that class and the overall mean. This distance reflects how far apart the centroid of each class is from the </a:t>
            </a:r>
            <a:r>
              <a:rPr lang="en-IN" sz="2400" dirty="0" err="1">
                <a:effectLst/>
                <a:latin typeface="Helvetica Neue" panose="02000503000000020004" pitchFamily="2" charset="0"/>
              </a:rPr>
              <a:t>center</a:t>
            </a:r>
            <a:r>
              <a:rPr lang="en-IN" sz="2400" dirty="0">
                <a:effectLst/>
                <a:latin typeface="Helvetica Neue" panose="02000503000000020004" pitchFamily="2" charset="0"/>
              </a:rPr>
              <a:t> of the entire dataset. The greater the distance, the better the separation between classes.</a:t>
            </a:r>
          </a:p>
          <a:p>
            <a:endParaRPr lang="en-IN" sz="2400" dirty="0">
              <a:latin typeface="Helvetica Neue" panose="02000503000000020004" pitchFamily="2" charset="0"/>
            </a:endParaRPr>
          </a:p>
          <a:p>
            <a:r>
              <a:rPr lang="en-IN" sz="2400" b="1" dirty="0">
                <a:effectLst/>
                <a:latin typeface="Helvetica Neue" panose="02000503000000020004" pitchFamily="2" charset="0"/>
              </a:rPr>
              <a:t>Between-Class Variance:</a:t>
            </a:r>
            <a:r>
              <a:rPr lang="en-IN" sz="2400" dirty="0">
                <a:effectLst/>
                <a:latin typeface="Helvetica Neue" panose="02000503000000020004" pitchFamily="2" charset="0"/>
              </a:rPr>
              <a:t> To obtain the between-class variance, you combine these distances. One common way to do this is by summing the distances from each class centroid to the overall mean. The formula for between-class variance might look like this:</a:t>
            </a:r>
          </a:p>
          <a:p>
            <a:r>
              <a:rPr lang="en-IN" sz="2400" dirty="0">
                <a:effectLst/>
                <a:latin typeface="Helvetica Neue" panose="02000503000000020004" pitchFamily="2" charset="0"/>
              </a:rPr>
              <a:t>Between-Class Variance = </a:t>
            </a:r>
            <a:r>
              <a:rPr lang="el-GR" sz="2400" dirty="0">
                <a:effectLst/>
                <a:latin typeface="Helvetica Neue" panose="02000503000000020004" pitchFamily="2" charset="0"/>
              </a:rPr>
              <a:t>Σ (</a:t>
            </a:r>
            <a:r>
              <a:rPr lang="en-IN" sz="2400" dirty="0">
                <a:effectLst/>
                <a:latin typeface="Helvetica Neue" panose="02000503000000020004" pitchFamily="2" charset="0"/>
              </a:rPr>
              <a:t>Number of Data Points in Class) × (Distance from Class Centroid to Overall Mean)²</a:t>
            </a:r>
          </a:p>
          <a:p>
            <a:endParaRPr lang="en-IN" sz="2400" dirty="0">
              <a:effectLst/>
              <a:latin typeface="Helvetica Neue" panose="02000503000000020004" pitchFamily="2" charset="0"/>
            </a:endParaRPr>
          </a:p>
          <a:p>
            <a:endParaRPr lang="en-IN" sz="2400" dirty="0">
              <a:latin typeface="Helvetica Neue" panose="02000503000000020004" pitchFamily="2" charset="0"/>
            </a:endParaRPr>
          </a:p>
          <a:p>
            <a:endParaRPr lang="en-IN" sz="3200" dirty="0">
              <a:effectLst/>
              <a:latin typeface="Helvetica Neue" panose="02000503000000020004" pitchFamily="2" charset="0"/>
            </a:endParaRPr>
          </a:p>
          <a:p>
            <a:pPr algn="ctr">
              <a:lnSpc>
                <a:spcPts val="5179"/>
              </a:lnSpc>
              <a:spcBef>
                <a:spcPct val="0"/>
              </a:spcBef>
            </a:pPr>
            <a:endParaRPr lang="en-US" sz="3200" dirty="0">
              <a:solidFill>
                <a:srgbClr val="000000"/>
              </a:solidFill>
              <a:latin typeface="Poppins"/>
            </a:endParaRPr>
          </a:p>
        </p:txBody>
      </p:sp>
    </p:spTree>
    <p:extLst>
      <p:ext uri="{BB962C8B-B14F-4D97-AF65-F5344CB8AC3E}">
        <p14:creationId xmlns:p14="http://schemas.microsoft.com/office/powerpoint/2010/main" val="376405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2" name="TextBox 4">
            <a:extLst>
              <a:ext uri="{FF2B5EF4-FFF2-40B4-BE49-F238E27FC236}">
                <a16:creationId xmlns:a16="http://schemas.microsoft.com/office/drawing/2014/main" id="{4D3ABD4A-5C4F-D8E8-DF46-E10EEA938BA9}"/>
              </a:ext>
            </a:extLst>
          </p:cNvPr>
          <p:cNvSpPr txBox="1"/>
          <p:nvPr/>
        </p:nvSpPr>
        <p:spPr>
          <a:xfrm>
            <a:off x="4343400" y="698158"/>
            <a:ext cx="9337357" cy="865558"/>
          </a:xfrm>
          <a:prstGeom prst="rect">
            <a:avLst/>
          </a:prstGeom>
        </p:spPr>
        <p:txBody>
          <a:bodyPr lIns="0" tIns="0" rIns="0" bIns="0" rtlCol="0" anchor="t">
            <a:spAutoFit/>
          </a:bodyPr>
          <a:lstStyle/>
          <a:p>
            <a:pPr algn="ctr">
              <a:lnSpc>
                <a:spcPts val="6999"/>
              </a:lnSpc>
              <a:spcBef>
                <a:spcPct val="0"/>
              </a:spcBef>
            </a:pPr>
            <a:r>
              <a:rPr lang="en-US" sz="4999" dirty="0">
                <a:solidFill>
                  <a:srgbClr val="000000"/>
                </a:solidFill>
                <a:latin typeface="Poppins Bold"/>
              </a:rPr>
              <a:t>EXAMPLES </a:t>
            </a:r>
          </a:p>
        </p:txBody>
      </p:sp>
      <p:sp>
        <p:nvSpPr>
          <p:cNvPr id="2" name="TextBox 2">
            <a:extLst>
              <a:ext uri="{FF2B5EF4-FFF2-40B4-BE49-F238E27FC236}">
                <a16:creationId xmlns:a16="http://schemas.microsoft.com/office/drawing/2014/main" id="{6CEFB2AB-4AEE-AB99-1834-E02E220244EC}"/>
              </a:ext>
            </a:extLst>
          </p:cNvPr>
          <p:cNvSpPr txBox="1"/>
          <p:nvPr/>
        </p:nvSpPr>
        <p:spPr>
          <a:xfrm>
            <a:off x="363378" y="2444623"/>
            <a:ext cx="17297400" cy="9979655"/>
          </a:xfrm>
          <a:prstGeom prst="rect">
            <a:avLst/>
          </a:prstGeom>
        </p:spPr>
        <p:txBody>
          <a:bodyPr wrap="square" lIns="0" tIns="0" rIns="0" bIns="0" rtlCol="0" anchor="t">
            <a:spAutoFit/>
          </a:bodyPr>
          <a:lstStyle/>
          <a:p>
            <a:r>
              <a:rPr lang="en-IN" sz="3200" b="1" dirty="0">
                <a:effectLst/>
                <a:latin typeface="Helvetica Neue" panose="02000503000000020004" pitchFamily="2" charset="0"/>
              </a:rPr>
              <a:t>Iris Flower Classification:</a:t>
            </a:r>
            <a:endParaRPr lang="en-IN" sz="3200" dirty="0">
              <a:effectLst/>
              <a:latin typeface="Helvetica Neue" panose="02000503000000020004" pitchFamily="2" charset="0"/>
            </a:endParaRPr>
          </a:p>
          <a:p>
            <a:pPr>
              <a:buFont typeface="Arial" panose="020B0604020202020204" pitchFamily="34" charset="0"/>
              <a:buChar char="•"/>
            </a:pPr>
            <a:r>
              <a:rPr lang="en-IN" sz="3200" dirty="0">
                <a:effectLst/>
                <a:latin typeface="Helvetica Neue" panose="02000503000000020004" pitchFamily="2" charset="0"/>
              </a:rPr>
              <a:t>In the famous Iris dataset, you have three species of iris flowers: </a:t>
            </a:r>
            <a:r>
              <a:rPr lang="en-IN" sz="3200" dirty="0" err="1">
                <a:effectLst/>
                <a:latin typeface="Helvetica Neue" panose="02000503000000020004" pitchFamily="2" charset="0"/>
              </a:rPr>
              <a:t>setosa</a:t>
            </a:r>
            <a:r>
              <a:rPr lang="en-IN" sz="3200" dirty="0">
                <a:effectLst/>
                <a:latin typeface="Helvetica Neue" panose="02000503000000020004" pitchFamily="2" charset="0"/>
              </a:rPr>
              <a:t>, versicolor, and virginica.</a:t>
            </a:r>
          </a:p>
          <a:p>
            <a:pPr>
              <a:buFont typeface="Arial" panose="020B0604020202020204" pitchFamily="34" charset="0"/>
              <a:buChar char="•"/>
            </a:pPr>
            <a:r>
              <a:rPr lang="en-IN" sz="3200" dirty="0">
                <a:effectLst/>
                <a:latin typeface="Helvetica Neue" panose="02000503000000020004" pitchFamily="2" charset="0"/>
              </a:rPr>
              <a:t>You want to use LDA to classify these iris species based on features like sepal length, sepal width, petal length, and petal width.</a:t>
            </a:r>
          </a:p>
          <a:p>
            <a:pPr>
              <a:buFont typeface="Arial" panose="020B0604020202020204" pitchFamily="34" charset="0"/>
              <a:buChar char="•"/>
            </a:pPr>
            <a:r>
              <a:rPr lang="en-IN" sz="3200" dirty="0">
                <a:effectLst/>
                <a:latin typeface="Helvetica Neue" panose="02000503000000020004" pitchFamily="2" charset="0"/>
              </a:rPr>
              <a:t>The between-class variance in this case would quantify how well the means of these three classes are separated from each other.</a:t>
            </a:r>
          </a:p>
          <a:p>
            <a:pPr>
              <a:buFont typeface="Arial" panose="020B0604020202020204" pitchFamily="34" charset="0"/>
              <a:buChar char="•"/>
            </a:pPr>
            <a:endParaRPr lang="en-IN" sz="3200" dirty="0">
              <a:latin typeface="Helvetica Neue" panose="02000503000000020004" pitchFamily="2" charset="0"/>
            </a:endParaRPr>
          </a:p>
          <a:p>
            <a:endParaRPr lang="en-IN" sz="3200" dirty="0">
              <a:effectLst/>
              <a:latin typeface="Helvetica Neue" panose="02000503000000020004" pitchFamily="2" charset="0"/>
            </a:endParaRPr>
          </a:p>
          <a:p>
            <a:r>
              <a:rPr lang="en-IN" sz="3200" b="1" dirty="0">
                <a:effectLst/>
                <a:latin typeface="Helvetica Neue" panose="02000503000000020004" pitchFamily="2" charset="0"/>
              </a:rPr>
              <a:t>Image Classification:</a:t>
            </a:r>
            <a:endParaRPr lang="en-IN" sz="3200" dirty="0">
              <a:effectLst/>
              <a:latin typeface="Helvetica Neue" panose="02000503000000020004" pitchFamily="2" charset="0"/>
            </a:endParaRPr>
          </a:p>
          <a:p>
            <a:pPr>
              <a:buFont typeface="Arial" panose="020B0604020202020204" pitchFamily="34" charset="0"/>
              <a:buChar char="•"/>
            </a:pPr>
            <a:r>
              <a:rPr lang="en-IN" sz="3200" dirty="0">
                <a:effectLst/>
                <a:latin typeface="Helvetica Neue" panose="02000503000000020004" pitchFamily="2" charset="0"/>
              </a:rPr>
              <a:t>In image classification tasks, you might have multiple classes for different objects or scenes, such as cats, dogs, cars, and mountains.</a:t>
            </a:r>
          </a:p>
          <a:p>
            <a:pPr>
              <a:buFont typeface="Arial" panose="020B0604020202020204" pitchFamily="34" charset="0"/>
              <a:buChar char="•"/>
            </a:pPr>
            <a:r>
              <a:rPr lang="en-IN" sz="3200" dirty="0">
                <a:effectLst/>
                <a:latin typeface="Helvetica Neue" panose="02000503000000020004" pitchFamily="2" charset="0"/>
              </a:rPr>
              <a:t>Features could be pixel values or deep learning embeddings.</a:t>
            </a:r>
          </a:p>
          <a:p>
            <a:pPr>
              <a:buFont typeface="Arial" panose="020B0604020202020204" pitchFamily="34" charset="0"/>
              <a:buChar char="•"/>
            </a:pPr>
            <a:r>
              <a:rPr lang="en-IN" sz="3200" dirty="0">
                <a:effectLst/>
                <a:latin typeface="Helvetica Neue" panose="02000503000000020004" pitchFamily="2" charset="0"/>
              </a:rPr>
              <a:t>Between-class variance would assess how well the visual characteristics of different classes are distinguished, facilitating image classification.</a:t>
            </a:r>
          </a:p>
          <a:p>
            <a:endParaRPr lang="en-IN" sz="2400" dirty="0">
              <a:effectLst/>
              <a:latin typeface="Helvetica Neue" panose="02000503000000020004" pitchFamily="2" charset="0"/>
            </a:endParaRPr>
          </a:p>
          <a:p>
            <a:endParaRPr lang="en-IN" sz="2400" dirty="0">
              <a:latin typeface="Helvetica Neue" panose="02000503000000020004" pitchFamily="2" charset="0"/>
            </a:endParaRPr>
          </a:p>
          <a:p>
            <a:endParaRPr lang="en-IN" sz="2400" dirty="0">
              <a:effectLst/>
              <a:latin typeface="Helvetica Neue" panose="02000503000000020004" pitchFamily="2" charset="0"/>
            </a:endParaRPr>
          </a:p>
          <a:p>
            <a:endParaRPr lang="en-IN" sz="2400" dirty="0">
              <a:latin typeface="Helvetica Neue" panose="02000503000000020004" pitchFamily="2" charset="0"/>
            </a:endParaRPr>
          </a:p>
          <a:p>
            <a:endParaRPr lang="en-IN" sz="3200" dirty="0">
              <a:effectLst/>
              <a:latin typeface="Helvetica Neue" panose="02000503000000020004" pitchFamily="2" charset="0"/>
            </a:endParaRPr>
          </a:p>
          <a:p>
            <a:pPr algn="ctr">
              <a:lnSpc>
                <a:spcPts val="5179"/>
              </a:lnSpc>
              <a:spcBef>
                <a:spcPct val="0"/>
              </a:spcBef>
            </a:pPr>
            <a:endParaRPr lang="en-US" sz="3200" dirty="0">
              <a:solidFill>
                <a:srgbClr val="000000"/>
              </a:solidFill>
              <a:latin typeface="Poppins"/>
            </a:endParaRPr>
          </a:p>
        </p:txBody>
      </p:sp>
    </p:spTree>
    <p:extLst>
      <p:ext uri="{BB962C8B-B14F-4D97-AF65-F5344CB8AC3E}">
        <p14:creationId xmlns:p14="http://schemas.microsoft.com/office/powerpoint/2010/main" val="2308686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2" name="TextBox 4">
            <a:extLst>
              <a:ext uri="{FF2B5EF4-FFF2-40B4-BE49-F238E27FC236}">
                <a16:creationId xmlns:a16="http://schemas.microsoft.com/office/drawing/2014/main" id="{4D3ABD4A-5C4F-D8E8-DF46-E10EEA938BA9}"/>
              </a:ext>
            </a:extLst>
          </p:cNvPr>
          <p:cNvSpPr txBox="1"/>
          <p:nvPr/>
        </p:nvSpPr>
        <p:spPr>
          <a:xfrm>
            <a:off x="4343400" y="698158"/>
            <a:ext cx="9337357" cy="865558"/>
          </a:xfrm>
          <a:prstGeom prst="rect">
            <a:avLst/>
          </a:prstGeom>
        </p:spPr>
        <p:txBody>
          <a:bodyPr lIns="0" tIns="0" rIns="0" bIns="0" rtlCol="0" anchor="t">
            <a:spAutoFit/>
          </a:bodyPr>
          <a:lstStyle/>
          <a:p>
            <a:pPr algn="ctr">
              <a:lnSpc>
                <a:spcPts val="6999"/>
              </a:lnSpc>
              <a:spcBef>
                <a:spcPct val="0"/>
              </a:spcBef>
            </a:pPr>
            <a:r>
              <a:rPr lang="en-US" sz="4999" dirty="0">
                <a:solidFill>
                  <a:srgbClr val="000000"/>
                </a:solidFill>
                <a:latin typeface="Poppins Bold"/>
              </a:rPr>
              <a:t>WHY MAXIMIZE </a:t>
            </a:r>
          </a:p>
        </p:txBody>
      </p:sp>
      <p:sp>
        <p:nvSpPr>
          <p:cNvPr id="2" name="TextBox 2">
            <a:extLst>
              <a:ext uri="{FF2B5EF4-FFF2-40B4-BE49-F238E27FC236}">
                <a16:creationId xmlns:a16="http://schemas.microsoft.com/office/drawing/2014/main" id="{6CEFB2AB-4AEE-AB99-1834-E02E220244EC}"/>
              </a:ext>
            </a:extLst>
          </p:cNvPr>
          <p:cNvSpPr txBox="1"/>
          <p:nvPr/>
        </p:nvSpPr>
        <p:spPr>
          <a:xfrm>
            <a:off x="6172200" y="3314700"/>
            <a:ext cx="8171022" cy="5547673"/>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IN" sz="3200" b="1" dirty="0">
                <a:latin typeface="Helvetica Neue" panose="02000503000000020004" pitchFamily="2" charset="0"/>
              </a:rPr>
              <a:t>Enhanced Class Separation</a:t>
            </a:r>
          </a:p>
          <a:p>
            <a:pPr marL="457200" indent="-457200" algn="just">
              <a:buFont typeface="Arial" panose="020B0604020202020204" pitchFamily="34" charset="0"/>
              <a:buChar char="•"/>
            </a:pPr>
            <a:r>
              <a:rPr lang="en-IN" sz="3200" b="1" dirty="0">
                <a:effectLst/>
                <a:latin typeface="Helvetica Neue" panose="02000503000000020004" pitchFamily="2" charset="0"/>
              </a:rPr>
              <a:t>Noise Reduction </a:t>
            </a:r>
          </a:p>
          <a:p>
            <a:pPr marL="457200" indent="-457200" algn="just">
              <a:buFont typeface="Arial" panose="020B0604020202020204" pitchFamily="34" charset="0"/>
              <a:buChar char="•"/>
            </a:pPr>
            <a:r>
              <a:rPr lang="en-IN" sz="3200" b="1" dirty="0">
                <a:latin typeface="Helvetica Neue" panose="02000503000000020004" pitchFamily="2" charset="0"/>
              </a:rPr>
              <a:t>Improved Discriminative Power</a:t>
            </a:r>
          </a:p>
          <a:p>
            <a:pPr marL="457200" indent="-457200" algn="just">
              <a:buFont typeface="Arial" panose="020B0604020202020204" pitchFamily="34" charset="0"/>
              <a:buChar char="•"/>
            </a:pPr>
            <a:r>
              <a:rPr lang="en-IN" sz="3200" b="1" dirty="0">
                <a:effectLst/>
                <a:latin typeface="Helvetica Neue" panose="02000503000000020004" pitchFamily="2" charset="0"/>
              </a:rPr>
              <a:t>Simpler Models</a:t>
            </a:r>
          </a:p>
          <a:p>
            <a:pPr marL="457200" indent="-457200" algn="just">
              <a:buFont typeface="Arial" panose="020B0604020202020204" pitchFamily="34" charset="0"/>
              <a:buChar char="•"/>
            </a:pPr>
            <a:r>
              <a:rPr lang="en-IN" sz="3200" b="1" dirty="0">
                <a:latin typeface="Helvetica Neue" panose="02000503000000020004" pitchFamily="2" charset="0"/>
              </a:rPr>
              <a:t>Dimensionality Reduction</a:t>
            </a:r>
          </a:p>
          <a:p>
            <a:pPr marL="457200" indent="-457200" algn="just">
              <a:buFont typeface="Arial" panose="020B0604020202020204" pitchFamily="34" charset="0"/>
              <a:buChar char="•"/>
            </a:pPr>
            <a:r>
              <a:rPr lang="en-IN" sz="3200" b="1" dirty="0">
                <a:effectLst/>
                <a:latin typeface="Helvetica Neue" panose="02000503000000020004" pitchFamily="2" charset="0"/>
              </a:rPr>
              <a:t>Reduced Overlapping Regions</a:t>
            </a:r>
            <a:endParaRPr lang="en-IN" sz="3200" dirty="0">
              <a:effectLst/>
              <a:latin typeface="Helvetica Neue" panose="02000503000000020004" pitchFamily="2" charset="0"/>
            </a:endParaRPr>
          </a:p>
          <a:p>
            <a:endParaRPr lang="en-IN" sz="2400" dirty="0">
              <a:effectLst/>
              <a:latin typeface="Helvetica Neue" panose="02000503000000020004" pitchFamily="2" charset="0"/>
            </a:endParaRPr>
          </a:p>
          <a:p>
            <a:endParaRPr lang="en-IN" sz="2400" dirty="0">
              <a:latin typeface="Helvetica Neue" panose="02000503000000020004" pitchFamily="2" charset="0"/>
            </a:endParaRPr>
          </a:p>
          <a:p>
            <a:endParaRPr lang="en-IN" sz="2400" dirty="0">
              <a:effectLst/>
              <a:latin typeface="Helvetica Neue" panose="02000503000000020004" pitchFamily="2" charset="0"/>
            </a:endParaRPr>
          </a:p>
          <a:p>
            <a:endParaRPr lang="en-IN" sz="2400" dirty="0">
              <a:latin typeface="Helvetica Neue" panose="02000503000000020004" pitchFamily="2" charset="0"/>
            </a:endParaRPr>
          </a:p>
          <a:p>
            <a:endParaRPr lang="en-IN" sz="3200" dirty="0">
              <a:effectLst/>
              <a:latin typeface="Helvetica Neue" panose="02000503000000020004" pitchFamily="2" charset="0"/>
            </a:endParaRPr>
          </a:p>
          <a:p>
            <a:pPr algn="ctr">
              <a:lnSpc>
                <a:spcPts val="5179"/>
              </a:lnSpc>
              <a:spcBef>
                <a:spcPct val="0"/>
              </a:spcBef>
            </a:pPr>
            <a:endParaRPr lang="en-US" sz="3200" dirty="0">
              <a:solidFill>
                <a:srgbClr val="000000"/>
              </a:solidFill>
              <a:latin typeface="Poppins"/>
            </a:endParaRPr>
          </a:p>
        </p:txBody>
      </p:sp>
    </p:spTree>
    <p:extLst>
      <p:ext uri="{BB962C8B-B14F-4D97-AF65-F5344CB8AC3E}">
        <p14:creationId xmlns:p14="http://schemas.microsoft.com/office/powerpoint/2010/main" val="1407415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2" name="TextBox 4">
            <a:extLst>
              <a:ext uri="{FF2B5EF4-FFF2-40B4-BE49-F238E27FC236}">
                <a16:creationId xmlns:a16="http://schemas.microsoft.com/office/drawing/2014/main" id="{4D3ABD4A-5C4F-D8E8-DF46-E10EEA938BA9}"/>
              </a:ext>
            </a:extLst>
          </p:cNvPr>
          <p:cNvSpPr txBox="1"/>
          <p:nvPr/>
        </p:nvSpPr>
        <p:spPr>
          <a:xfrm>
            <a:off x="4343400" y="698158"/>
            <a:ext cx="9337357" cy="865558"/>
          </a:xfrm>
          <a:prstGeom prst="rect">
            <a:avLst/>
          </a:prstGeom>
        </p:spPr>
        <p:txBody>
          <a:bodyPr lIns="0" tIns="0" rIns="0" bIns="0" rtlCol="0" anchor="t">
            <a:spAutoFit/>
          </a:bodyPr>
          <a:lstStyle/>
          <a:p>
            <a:pPr algn="ctr">
              <a:lnSpc>
                <a:spcPts val="6999"/>
              </a:lnSpc>
              <a:spcBef>
                <a:spcPct val="0"/>
              </a:spcBef>
            </a:pPr>
            <a:r>
              <a:rPr lang="en-US" sz="4999" dirty="0">
                <a:solidFill>
                  <a:srgbClr val="000000"/>
                </a:solidFill>
                <a:latin typeface="Poppins Bold"/>
              </a:rPr>
              <a:t>USES OF LDA – B/W Variance </a:t>
            </a:r>
          </a:p>
        </p:txBody>
      </p:sp>
      <p:sp>
        <p:nvSpPr>
          <p:cNvPr id="2" name="TextBox 2">
            <a:extLst>
              <a:ext uri="{FF2B5EF4-FFF2-40B4-BE49-F238E27FC236}">
                <a16:creationId xmlns:a16="http://schemas.microsoft.com/office/drawing/2014/main" id="{6CEFB2AB-4AEE-AB99-1834-E02E220244EC}"/>
              </a:ext>
            </a:extLst>
          </p:cNvPr>
          <p:cNvSpPr txBox="1"/>
          <p:nvPr/>
        </p:nvSpPr>
        <p:spPr>
          <a:xfrm>
            <a:off x="6553200" y="3695700"/>
            <a:ext cx="6875622" cy="5547673"/>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IN" sz="3200" b="1" dirty="0">
                <a:latin typeface="Helvetica Neue" panose="02000503000000020004" pitchFamily="2" charset="0"/>
              </a:rPr>
              <a:t>Feature Selection</a:t>
            </a:r>
          </a:p>
          <a:p>
            <a:pPr marL="457200" indent="-457200" algn="just">
              <a:buFont typeface="Arial" panose="020B0604020202020204" pitchFamily="34" charset="0"/>
              <a:buChar char="•"/>
            </a:pPr>
            <a:r>
              <a:rPr lang="en-IN" sz="3200" b="1" dirty="0">
                <a:latin typeface="Helvetica Neue" panose="02000503000000020004" pitchFamily="2" charset="0"/>
              </a:rPr>
              <a:t>Classification</a:t>
            </a:r>
            <a:endParaRPr lang="en-IN" sz="3200" b="1" dirty="0">
              <a:effectLst/>
              <a:latin typeface="Helvetica Neue" panose="02000503000000020004" pitchFamily="2" charset="0"/>
            </a:endParaRPr>
          </a:p>
          <a:p>
            <a:pPr marL="457200" indent="-457200" algn="just">
              <a:buFont typeface="Arial" panose="020B0604020202020204" pitchFamily="34" charset="0"/>
              <a:buChar char="•"/>
            </a:pPr>
            <a:r>
              <a:rPr lang="en-IN" sz="3200" b="1" dirty="0">
                <a:latin typeface="Helvetica Neue" panose="02000503000000020004" pitchFamily="2" charset="0"/>
              </a:rPr>
              <a:t>Pattern Recognition</a:t>
            </a:r>
          </a:p>
          <a:p>
            <a:pPr marL="457200" indent="-457200" algn="just">
              <a:buFont typeface="Arial" panose="020B0604020202020204" pitchFamily="34" charset="0"/>
              <a:buChar char="•"/>
            </a:pPr>
            <a:r>
              <a:rPr lang="en-IN" sz="3200" b="1" dirty="0">
                <a:latin typeface="Helvetica Neue" panose="02000503000000020004" pitchFamily="2" charset="0"/>
              </a:rPr>
              <a:t>Exploratory Data Analysis</a:t>
            </a:r>
            <a:endParaRPr lang="en-IN" sz="3200" b="1" dirty="0">
              <a:effectLst/>
              <a:latin typeface="Helvetica Neue" panose="02000503000000020004" pitchFamily="2" charset="0"/>
            </a:endParaRPr>
          </a:p>
          <a:p>
            <a:pPr marL="457200" indent="-457200" algn="just">
              <a:buFont typeface="Arial" panose="020B0604020202020204" pitchFamily="34" charset="0"/>
              <a:buChar char="•"/>
            </a:pPr>
            <a:r>
              <a:rPr lang="en-IN" sz="3200" b="1" dirty="0">
                <a:latin typeface="Helvetica Neue" panose="02000503000000020004" pitchFamily="2" charset="0"/>
              </a:rPr>
              <a:t>Data Visualization</a:t>
            </a:r>
          </a:p>
          <a:p>
            <a:pPr algn="ctr"/>
            <a:endParaRPr lang="en-IN" sz="3200" dirty="0">
              <a:effectLst/>
              <a:latin typeface="Helvetica Neue" panose="02000503000000020004" pitchFamily="2" charset="0"/>
            </a:endParaRPr>
          </a:p>
          <a:p>
            <a:endParaRPr lang="en-IN" sz="2400" dirty="0">
              <a:effectLst/>
              <a:latin typeface="Helvetica Neue" panose="02000503000000020004" pitchFamily="2" charset="0"/>
            </a:endParaRPr>
          </a:p>
          <a:p>
            <a:endParaRPr lang="en-IN" sz="2400" dirty="0">
              <a:latin typeface="Helvetica Neue" panose="02000503000000020004" pitchFamily="2" charset="0"/>
            </a:endParaRPr>
          </a:p>
          <a:p>
            <a:endParaRPr lang="en-IN" sz="2400" dirty="0">
              <a:effectLst/>
              <a:latin typeface="Helvetica Neue" panose="02000503000000020004" pitchFamily="2" charset="0"/>
            </a:endParaRPr>
          </a:p>
          <a:p>
            <a:endParaRPr lang="en-IN" sz="2400" dirty="0">
              <a:latin typeface="Helvetica Neue" panose="02000503000000020004" pitchFamily="2" charset="0"/>
            </a:endParaRPr>
          </a:p>
          <a:p>
            <a:endParaRPr lang="en-IN" sz="3200" dirty="0">
              <a:effectLst/>
              <a:latin typeface="Helvetica Neue" panose="02000503000000020004" pitchFamily="2" charset="0"/>
            </a:endParaRPr>
          </a:p>
          <a:p>
            <a:pPr algn="ctr">
              <a:lnSpc>
                <a:spcPts val="5179"/>
              </a:lnSpc>
              <a:spcBef>
                <a:spcPct val="0"/>
              </a:spcBef>
            </a:pPr>
            <a:endParaRPr lang="en-US" sz="3200" dirty="0">
              <a:solidFill>
                <a:srgbClr val="000000"/>
              </a:solidFill>
              <a:latin typeface="Poppins"/>
            </a:endParaRPr>
          </a:p>
        </p:txBody>
      </p:sp>
    </p:spTree>
    <p:extLst>
      <p:ext uri="{BB962C8B-B14F-4D97-AF65-F5344CB8AC3E}">
        <p14:creationId xmlns:p14="http://schemas.microsoft.com/office/powerpoint/2010/main" val="3448035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pic>
        <p:nvPicPr>
          <p:cNvPr id="14" name="Picture 13">
            <a:extLst>
              <a:ext uri="{FF2B5EF4-FFF2-40B4-BE49-F238E27FC236}">
                <a16:creationId xmlns:a16="http://schemas.microsoft.com/office/drawing/2014/main" id="{6802B52D-042A-9EA9-02C6-DE46C577B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956" y="1801313"/>
            <a:ext cx="14328632" cy="7168650"/>
          </a:xfrm>
          <a:prstGeom prst="rect">
            <a:avLst/>
          </a:prstGeom>
        </p:spPr>
      </p:pic>
    </p:spTree>
    <p:extLst>
      <p:ext uri="{BB962C8B-B14F-4D97-AF65-F5344CB8AC3E}">
        <p14:creationId xmlns:p14="http://schemas.microsoft.com/office/powerpoint/2010/main" val="2322605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pic>
        <p:nvPicPr>
          <p:cNvPr id="13" name="Picture 12">
            <a:extLst>
              <a:ext uri="{FF2B5EF4-FFF2-40B4-BE49-F238E27FC236}">
                <a16:creationId xmlns:a16="http://schemas.microsoft.com/office/drawing/2014/main" id="{9F3A13D6-8950-9B46-7014-D01DC09C9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956" y="1711903"/>
            <a:ext cx="14467196" cy="7106998"/>
          </a:xfrm>
          <a:prstGeom prst="rect">
            <a:avLst/>
          </a:prstGeom>
        </p:spPr>
      </p:pic>
    </p:spTree>
    <p:extLst>
      <p:ext uri="{BB962C8B-B14F-4D97-AF65-F5344CB8AC3E}">
        <p14:creationId xmlns:p14="http://schemas.microsoft.com/office/powerpoint/2010/main" val="22902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2" name="TextBox 4">
            <a:extLst>
              <a:ext uri="{FF2B5EF4-FFF2-40B4-BE49-F238E27FC236}">
                <a16:creationId xmlns:a16="http://schemas.microsoft.com/office/drawing/2014/main" id="{4D3ABD4A-5C4F-D8E8-DF46-E10EEA938BA9}"/>
              </a:ext>
            </a:extLst>
          </p:cNvPr>
          <p:cNvSpPr txBox="1"/>
          <p:nvPr/>
        </p:nvSpPr>
        <p:spPr>
          <a:xfrm>
            <a:off x="4343400" y="698158"/>
            <a:ext cx="9337357" cy="865558"/>
          </a:xfrm>
          <a:prstGeom prst="rect">
            <a:avLst/>
          </a:prstGeom>
        </p:spPr>
        <p:txBody>
          <a:bodyPr lIns="0" tIns="0" rIns="0" bIns="0" rtlCol="0" anchor="t">
            <a:spAutoFit/>
          </a:bodyPr>
          <a:lstStyle/>
          <a:p>
            <a:pPr algn="ctr">
              <a:lnSpc>
                <a:spcPts val="6999"/>
              </a:lnSpc>
              <a:spcBef>
                <a:spcPct val="0"/>
              </a:spcBef>
            </a:pPr>
            <a:r>
              <a:rPr lang="en-US" sz="4999" dirty="0">
                <a:solidFill>
                  <a:srgbClr val="000000"/>
                </a:solidFill>
                <a:latin typeface="Poppins Bold"/>
              </a:rPr>
              <a:t>QDA </a:t>
            </a:r>
          </a:p>
        </p:txBody>
      </p:sp>
      <p:sp>
        <p:nvSpPr>
          <p:cNvPr id="2" name="TextBox 2">
            <a:extLst>
              <a:ext uri="{FF2B5EF4-FFF2-40B4-BE49-F238E27FC236}">
                <a16:creationId xmlns:a16="http://schemas.microsoft.com/office/drawing/2014/main" id="{6CEFB2AB-4AEE-AB99-1834-E02E220244EC}"/>
              </a:ext>
            </a:extLst>
          </p:cNvPr>
          <p:cNvSpPr txBox="1"/>
          <p:nvPr/>
        </p:nvSpPr>
        <p:spPr>
          <a:xfrm>
            <a:off x="1219200" y="2483860"/>
            <a:ext cx="15925800" cy="4932119"/>
          </a:xfrm>
          <a:prstGeom prst="rect">
            <a:avLst/>
          </a:prstGeom>
        </p:spPr>
        <p:txBody>
          <a:bodyPr wrap="square" lIns="0" tIns="0" rIns="0" bIns="0" rtlCol="0" anchor="t">
            <a:spAutoFit/>
          </a:bodyPr>
          <a:lstStyle/>
          <a:p>
            <a:r>
              <a:rPr lang="en-IN" sz="4000" dirty="0">
                <a:effectLst/>
                <a:latin typeface="Helvetica Neue" panose="02000503000000020004" pitchFamily="2" charset="0"/>
              </a:rPr>
              <a:t>QDA, or Quadratic Discriminant Analysis, is a classification technique closely related to Linear Discriminant Analysis (LDA). Both LDA and QDA are used for supervised classification, but they differ in terms of their assumptions about the underlying data distribution and the decision boundaries they create.</a:t>
            </a:r>
          </a:p>
          <a:p>
            <a:endParaRPr lang="en-IN" sz="2400" dirty="0">
              <a:effectLst/>
              <a:latin typeface="Helvetica Neue" panose="02000503000000020004" pitchFamily="2" charset="0"/>
            </a:endParaRPr>
          </a:p>
          <a:p>
            <a:endParaRPr lang="en-IN" sz="2400" dirty="0">
              <a:latin typeface="Helvetica Neue" panose="02000503000000020004" pitchFamily="2" charset="0"/>
            </a:endParaRPr>
          </a:p>
          <a:p>
            <a:endParaRPr lang="en-IN" sz="3200" dirty="0">
              <a:effectLst/>
              <a:latin typeface="Helvetica Neue" panose="02000503000000020004" pitchFamily="2" charset="0"/>
            </a:endParaRPr>
          </a:p>
          <a:p>
            <a:pPr algn="ctr">
              <a:lnSpc>
                <a:spcPts val="5179"/>
              </a:lnSpc>
              <a:spcBef>
                <a:spcPct val="0"/>
              </a:spcBef>
            </a:pPr>
            <a:endParaRPr lang="en-US" sz="3200" dirty="0">
              <a:solidFill>
                <a:srgbClr val="000000"/>
              </a:solidFill>
              <a:latin typeface="Poppins"/>
            </a:endParaRPr>
          </a:p>
        </p:txBody>
      </p:sp>
    </p:spTree>
    <p:extLst>
      <p:ext uri="{BB962C8B-B14F-4D97-AF65-F5344CB8AC3E}">
        <p14:creationId xmlns:p14="http://schemas.microsoft.com/office/powerpoint/2010/main" val="2396845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pic>
        <p:nvPicPr>
          <p:cNvPr id="13" name="Picture 12">
            <a:extLst>
              <a:ext uri="{FF2B5EF4-FFF2-40B4-BE49-F238E27FC236}">
                <a16:creationId xmlns:a16="http://schemas.microsoft.com/office/drawing/2014/main" id="{614DD841-2288-D54F-41B2-84E0B3BCE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303" y="1562100"/>
            <a:ext cx="15095394" cy="7609058"/>
          </a:xfrm>
          <a:prstGeom prst="rect">
            <a:avLst/>
          </a:prstGeom>
        </p:spPr>
      </p:pic>
    </p:spTree>
    <p:extLst>
      <p:ext uri="{BB962C8B-B14F-4D97-AF65-F5344CB8AC3E}">
        <p14:creationId xmlns:p14="http://schemas.microsoft.com/office/powerpoint/2010/main" val="3984197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pic>
        <p:nvPicPr>
          <p:cNvPr id="12" name="Picture 11">
            <a:extLst>
              <a:ext uri="{FF2B5EF4-FFF2-40B4-BE49-F238E27FC236}">
                <a16:creationId xmlns:a16="http://schemas.microsoft.com/office/drawing/2014/main" id="{97FA5B2E-8C29-E766-1AC1-036480BAA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48841"/>
            <a:ext cx="14730411" cy="7666867"/>
          </a:xfrm>
          <a:prstGeom prst="rect">
            <a:avLst/>
          </a:prstGeom>
        </p:spPr>
      </p:pic>
    </p:spTree>
    <p:extLst>
      <p:ext uri="{BB962C8B-B14F-4D97-AF65-F5344CB8AC3E}">
        <p14:creationId xmlns:p14="http://schemas.microsoft.com/office/powerpoint/2010/main" val="4060378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176895" cy="2150918"/>
            <a:chOff x="0" y="0"/>
            <a:chExt cx="573339" cy="566497"/>
          </a:xfrm>
        </p:grpSpPr>
        <p:sp>
          <p:nvSpPr>
            <p:cNvPr id="3" name="Freeform 3"/>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40328" y="-568902"/>
            <a:ext cx="2332759" cy="2280805"/>
            <a:chOff x="0" y="0"/>
            <a:chExt cx="614389" cy="600706"/>
          </a:xfrm>
        </p:grpSpPr>
        <p:sp>
          <p:nvSpPr>
            <p:cNvPr id="6" name="Freeform 6"/>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37730" y="2599363"/>
            <a:ext cx="490970" cy="49097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54AA"/>
            </a:solidFill>
          </p:spPr>
          <p:txBody>
            <a:bodyPr/>
            <a:lstStyle/>
            <a:p>
              <a:endParaRPr lang="en-IN"/>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37730" y="5360978"/>
            <a:ext cx="413770" cy="41377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54AA"/>
            </a:solidFill>
          </p:spPr>
          <p:txBody>
            <a:bodyPr/>
            <a:lstStyle/>
            <a:p>
              <a:endParaRPr lang="en-IN"/>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508726" y="214127"/>
            <a:ext cx="9267230" cy="1566544"/>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000000"/>
                </a:solidFill>
                <a:latin typeface="Canva Sans Bold"/>
              </a:rPr>
              <a:t>Concept of PCA </a:t>
            </a:r>
          </a:p>
        </p:txBody>
      </p:sp>
      <p:sp>
        <p:nvSpPr>
          <p:cNvPr id="15" name="TextBox 15"/>
          <p:cNvSpPr txBox="1"/>
          <p:nvPr/>
        </p:nvSpPr>
        <p:spPr>
          <a:xfrm>
            <a:off x="537730" y="2532688"/>
            <a:ext cx="18798477" cy="2380615"/>
          </a:xfrm>
          <a:prstGeom prst="rect">
            <a:avLst/>
          </a:prstGeom>
        </p:spPr>
        <p:txBody>
          <a:bodyPr lIns="0" tIns="0" rIns="0" bIns="0" rtlCol="0" anchor="t">
            <a:spAutoFit/>
          </a:bodyPr>
          <a:lstStyle/>
          <a:p>
            <a:pPr>
              <a:lnSpc>
                <a:spcPts val="4759"/>
              </a:lnSpc>
            </a:pPr>
            <a:r>
              <a:rPr lang="en-US" sz="3399">
                <a:solidFill>
                  <a:srgbClr val="000000"/>
                </a:solidFill>
                <a:latin typeface="Canva Sans"/>
              </a:rPr>
              <a:t>          Principal Component Analysis (PCA) is a statistical technique used for data </a:t>
            </a:r>
          </a:p>
          <a:p>
            <a:pPr>
              <a:lnSpc>
                <a:spcPts val="4759"/>
              </a:lnSpc>
            </a:pPr>
            <a:r>
              <a:rPr lang="en-US" sz="3399">
                <a:solidFill>
                  <a:srgbClr val="000000"/>
                </a:solidFill>
                <a:latin typeface="Canva Sans"/>
              </a:rPr>
              <a:t>reduction without losing its properties. Basically, it describes the composition of variances and covariances through several linear combinations of the primary </a:t>
            </a:r>
          </a:p>
          <a:p>
            <a:pPr marL="0" lvl="0" indent="0">
              <a:lnSpc>
                <a:spcPts val="4759"/>
              </a:lnSpc>
              <a:spcBef>
                <a:spcPct val="0"/>
              </a:spcBef>
            </a:pPr>
            <a:r>
              <a:rPr lang="en-US" sz="3399">
                <a:solidFill>
                  <a:srgbClr val="000000"/>
                </a:solidFill>
                <a:latin typeface="Canva Sans"/>
              </a:rPr>
              <a:t>variables, without missing an important part of the original information.</a:t>
            </a:r>
          </a:p>
        </p:txBody>
      </p:sp>
      <p:sp>
        <p:nvSpPr>
          <p:cNvPr id="16" name="TextBox 16"/>
          <p:cNvSpPr txBox="1"/>
          <p:nvPr/>
        </p:nvSpPr>
        <p:spPr>
          <a:xfrm>
            <a:off x="1088448" y="5294303"/>
            <a:ext cx="18798477" cy="4204843"/>
          </a:xfrm>
          <a:prstGeom prst="rect">
            <a:avLst/>
          </a:prstGeom>
        </p:spPr>
        <p:txBody>
          <a:bodyPr lIns="0" tIns="0" rIns="0" bIns="0" rtlCol="0" anchor="t">
            <a:spAutoFit/>
          </a:bodyPr>
          <a:lstStyle/>
          <a:p>
            <a:pPr>
              <a:lnSpc>
                <a:spcPts val="4759"/>
              </a:lnSpc>
            </a:pPr>
            <a:r>
              <a:rPr lang="en-US" sz="3399">
                <a:solidFill>
                  <a:srgbClr val="000000"/>
                </a:solidFill>
                <a:latin typeface="Canva Sans Italics"/>
              </a:rPr>
              <a:t>IMPORTANT TERMS</a:t>
            </a:r>
            <a:r>
              <a:rPr lang="en-US" sz="3399">
                <a:solidFill>
                  <a:srgbClr val="000000"/>
                </a:solidFill>
                <a:latin typeface="Canva Sans"/>
              </a:rPr>
              <a:t> </a:t>
            </a:r>
          </a:p>
          <a:p>
            <a:pPr>
              <a:lnSpc>
                <a:spcPts val="5709"/>
              </a:lnSpc>
            </a:pPr>
            <a:r>
              <a:rPr lang="en-US" sz="3300" spc="435">
                <a:solidFill>
                  <a:srgbClr val="000000"/>
                </a:solidFill>
                <a:latin typeface="Canva Sans"/>
              </a:rPr>
              <a:t>           * Variance</a:t>
            </a:r>
          </a:p>
          <a:p>
            <a:pPr>
              <a:lnSpc>
                <a:spcPts val="5881"/>
              </a:lnSpc>
            </a:pPr>
            <a:r>
              <a:rPr lang="en-US" sz="3399" spc="448">
                <a:solidFill>
                  <a:srgbClr val="000000"/>
                </a:solidFill>
                <a:latin typeface="Canva Sans"/>
              </a:rPr>
              <a:t>           * Covariance</a:t>
            </a:r>
          </a:p>
          <a:p>
            <a:pPr>
              <a:lnSpc>
                <a:spcPts val="5881"/>
              </a:lnSpc>
            </a:pPr>
            <a:r>
              <a:rPr lang="en-US" sz="3399" spc="448">
                <a:solidFill>
                  <a:srgbClr val="000000"/>
                </a:solidFill>
                <a:latin typeface="Canva Sans"/>
              </a:rPr>
              <a:t>           * Eigen Vectors and Eigen Values</a:t>
            </a:r>
          </a:p>
          <a:p>
            <a:pPr>
              <a:lnSpc>
                <a:spcPts val="5881"/>
              </a:lnSpc>
            </a:pPr>
            <a:r>
              <a:rPr lang="en-US" sz="3399" spc="448">
                <a:solidFill>
                  <a:srgbClr val="000000"/>
                </a:solidFill>
                <a:latin typeface="Canva Sans"/>
              </a:rPr>
              <a:t>           * Principal Components</a:t>
            </a:r>
          </a:p>
          <a:p>
            <a:pPr marL="0" lvl="0" indent="0">
              <a:lnSpc>
                <a:spcPts val="5881"/>
              </a:lnSpc>
            </a:pPr>
            <a:r>
              <a:rPr lang="en-US" sz="3399" spc="448">
                <a:solidFill>
                  <a:srgbClr val="000000"/>
                </a:solidFill>
                <a:latin typeface="Canva Sans"/>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93033" y="4175758"/>
            <a:ext cx="14964013" cy="975362"/>
          </a:xfrm>
          <a:prstGeom prst="rect">
            <a:avLst/>
          </a:prstGeom>
        </p:spPr>
        <p:txBody>
          <a:bodyPr lIns="0" tIns="0" rIns="0" bIns="0" rtlCol="0" anchor="t">
            <a:spAutoFit/>
          </a:bodyPr>
          <a:lstStyle/>
          <a:p>
            <a:pPr algn="ctr">
              <a:lnSpc>
                <a:spcPts val="7559"/>
              </a:lnSpc>
              <a:spcBef>
                <a:spcPct val="0"/>
              </a:spcBef>
            </a:pPr>
            <a:r>
              <a:rPr lang="en-US" sz="5399" spc="215">
                <a:solidFill>
                  <a:srgbClr val="010101"/>
                </a:solidFill>
                <a:latin typeface="Bodoni FLF Bold Italics"/>
              </a:rPr>
              <a:t>CONCEPT OF LDA WITHIN CLASS VARIANCE</a:t>
            </a:r>
          </a:p>
        </p:txBody>
      </p:sp>
      <p:sp>
        <p:nvSpPr>
          <p:cNvPr id="3" name="TextBox 3"/>
          <p:cNvSpPr txBox="1"/>
          <p:nvPr/>
        </p:nvSpPr>
        <p:spPr>
          <a:xfrm>
            <a:off x="17816810" y="9763124"/>
            <a:ext cx="471190" cy="523876"/>
          </a:xfrm>
          <a:prstGeom prst="rect">
            <a:avLst/>
          </a:prstGeom>
        </p:spPr>
        <p:txBody>
          <a:bodyPr lIns="0" tIns="0" rIns="0" bIns="0" rtlCol="0" anchor="t">
            <a:spAutoFit/>
          </a:bodyPr>
          <a:lstStyle/>
          <a:p>
            <a:pPr algn="ctr">
              <a:lnSpc>
                <a:spcPts val="4199"/>
              </a:lnSpc>
              <a:spcBef>
                <a:spcPct val="0"/>
              </a:spcBef>
            </a:pPr>
            <a:r>
              <a:rPr lang="en-US" sz="2999">
                <a:solidFill>
                  <a:srgbClr val="010101"/>
                </a:solidFill>
                <a:latin typeface="Poppins"/>
              </a:rPr>
              <a:t>av</a:t>
            </a:r>
          </a:p>
        </p:txBody>
      </p:sp>
      <p:grpSp>
        <p:nvGrpSpPr>
          <p:cNvPr id="4" name="Group 4"/>
          <p:cNvGrpSpPr/>
          <p:nvPr/>
        </p:nvGrpSpPr>
        <p:grpSpPr>
          <a:xfrm>
            <a:off x="9525"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0803"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848131"/>
            <a:ext cx="18288000" cy="2675709"/>
          </a:xfrm>
          <a:prstGeom prst="rect">
            <a:avLst/>
          </a:prstGeom>
        </p:spPr>
        <p:txBody>
          <a:bodyPr lIns="0" tIns="0" rIns="0" bIns="0" rtlCol="0" anchor="t">
            <a:spAutoFit/>
          </a:bodyPr>
          <a:lstStyle/>
          <a:p>
            <a:pPr algn="ctr">
              <a:lnSpc>
                <a:spcPts val="5294"/>
              </a:lnSpc>
              <a:spcBef>
                <a:spcPct val="0"/>
              </a:spcBef>
            </a:pPr>
            <a:r>
              <a:rPr lang="en-US" sz="3782" dirty="0">
                <a:solidFill>
                  <a:srgbClr val="010101"/>
                </a:solidFill>
                <a:latin typeface="Poppins"/>
              </a:rPr>
              <a:t>LDA is a dimensionality reduction technique commonly used in machine learning and statistics, particularly for classification problems. Its primary goal is to maximize the separation between different classes while minimizing the variance within each class.</a:t>
            </a:r>
          </a:p>
        </p:txBody>
      </p:sp>
      <p:sp>
        <p:nvSpPr>
          <p:cNvPr id="3" name="TextBox 3"/>
          <p:cNvSpPr txBox="1"/>
          <p:nvPr/>
        </p:nvSpPr>
        <p:spPr>
          <a:xfrm>
            <a:off x="0" y="7353300"/>
            <a:ext cx="18288000" cy="1334771"/>
          </a:xfrm>
          <a:prstGeom prst="rect">
            <a:avLst/>
          </a:prstGeom>
        </p:spPr>
        <p:txBody>
          <a:bodyPr lIns="0" tIns="0" rIns="0" bIns="0" rtlCol="0" anchor="t">
            <a:spAutoFit/>
          </a:bodyPr>
          <a:lstStyle/>
          <a:p>
            <a:pPr algn="ctr">
              <a:lnSpc>
                <a:spcPts val="5179"/>
              </a:lnSpc>
              <a:spcBef>
                <a:spcPct val="0"/>
              </a:spcBef>
            </a:pPr>
            <a:r>
              <a:rPr lang="en-US" sz="3699" dirty="0">
                <a:solidFill>
                  <a:srgbClr val="010101"/>
                </a:solidFill>
                <a:latin typeface="Poppins"/>
              </a:rPr>
              <a:t>"classification problem" refers to the task of assigning a category or class label to an object or observation based on its characteristics or features</a:t>
            </a:r>
          </a:p>
        </p:txBody>
      </p:sp>
      <p:sp>
        <p:nvSpPr>
          <p:cNvPr id="4" name="TextBox 4"/>
          <p:cNvSpPr txBox="1"/>
          <p:nvPr/>
        </p:nvSpPr>
        <p:spPr>
          <a:xfrm>
            <a:off x="4220872" y="1123548"/>
            <a:ext cx="9337357" cy="892177"/>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Poppins Bold"/>
              </a:rPr>
              <a:t>LDA WITHIN CLASS VARIANCE</a:t>
            </a:r>
            <a:endParaRPr lang="en-US" sz="4999" dirty="0">
              <a:solidFill>
                <a:srgbClr val="000000"/>
              </a:solidFill>
              <a:latin typeface="Poppins Bold"/>
            </a:endParaRPr>
          </a:p>
        </p:txBody>
      </p:sp>
      <p:grpSp>
        <p:nvGrpSpPr>
          <p:cNvPr id="5" name="Group 5"/>
          <p:cNvGrpSpPr/>
          <p:nvPr/>
        </p:nvGrpSpPr>
        <p:grpSpPr>
          <a:xfrm>
            <a:off x="0" y="0"/>
            <a:ext cx="2176895" cy="2150918"/>
            <a:chOff x="0" y="0"/>
            <a:chExt cx="573339" cy="566497"/>
          </a:xfrm>
        </p:grpSpPr>
        <p:sp>
          <p:nvSpPr>
            <p:cNvPr id="6" name="Freeform 6"/>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40328" y="-568902"/>
            <a:ext cx="2332759" cy="2280805"/>
            <a:chOff x="0" y="0"/>
            <a:chExt cx="614389" cy="600706"/>
          </a:xfrm>
        </p:grpSpPr>
        <p:sp>
          <p:nvSpPr>
            <p:cNvPr id="9" name="Freeform 9"/>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4387536"/>
            <a:ext cx="18288000" cy="2880362"/>
          </a:xfrm>
          <a:prstGeom prst="rect">
            <a:avLst/>
          </a:prstGeom>
        </p:spPr>
        <p:txBody>
          <a:bodyPr lIns="0" tIns="0" rIns="0" bIns="0" rtlCol="0" anchor="t">
            <a:spAutoFit/>
          </a:bodyPr>
          <a:lstStyle/>
          <a:p>
            <a:pPr algn="ctr">
              <a:lnSpc>
                <a:spcPts val="6999"/>
              </a:lnSpc>
            </a:pPr>
            <a:r>
              <a:rPr lang="en-US" sz="4999">
                <a:solidFill>
                  <a:srgbClr val="000000"/>
                </a:solidFill>
                <a:latin typeface="Poppins Bold"/>
              </a:rPr>
              <a:t>Why Projecting onto Lower Dimension?</a:t>
            </a:r>
          </a:p>
          <a:p>
            <a:pPr algn="ctr">
              <a:lnSpc>
                <a:spcPts val="5179"/>
              </a:lnSpc>
              <a:spcBef>
                <a:spcPct val="0"/>
              </a:spcBef>
            </a:pPr>
            <a:r>
              <a:rPr lang="en-US" sz="3699">
                <a:solidFill>
                  <a:srgbClr val="000000"/>
                </a:solidFill>
                <a:latin typeface="Poppins"/>
              </a:rPr>
              <a:t>Imagine you have a 3D picture, like a sculpture, and you want to show it on a flat piece of paper. To do that, you might project the 3D image onto the 2D paper, which means making it flat.</a:t>
            </a:r>
          </a:p>
        </p:txBody>
      </p:sp>
      <p:sp>
        <p:nvSpPr>
          <p:cNvPr id="3" name="TextBox 3"/>
          <p:cNvSpPr txBox="1"/>
          <p:nvPr/>
        </p:nvSpPr>
        <p:spPr>
          <a:xfrm>
            <a:off x="399849" y="7153597"/>
            <a:ext cx="17888151" cy="3306445"/>
          </a:xfrm>
          <a:prstGeom prst="rect">
            <a:avLst/>
          </a:prstGeom>
        </p:spPr>
        <p:txBody>
          <a:bodyPr lIns="0" tIns="0" rIns="0" bIns="0" rtlCol="0" anchor="t">
            <a:spAutoFit/>
          </a:bodyPr>
          <a:lstStyle/>
          <a:p>
            <a:pPr algn="ctr">
              <a:lnSpc>
                <a:spcPts val="5179"/>
              </a:lnSpc>
            </a:pPr>
            <a:r>
              <a:rPr lang="en-US" sz="3699">
                <a:solidFill>
                  <a:srgbClr val="000000"/>
                </a:solidFill>
                <a:latin typeface="Poppins"/>
              </a:rPr>
              <a:t>Let's say you have a lot of information about fruits, like weight, color, size, texture, taste, and more. Using a dimensionality reduction technique, you can focus on the most important things (e.g., weight and color) and ignore less important details.</a:t>
            </a:r>
          </a:p>
          <a:p>
            <a:pPr algn="ctr">
              <a:lnSpc>
                <a:spcPts val="5179"/>
              </a:lnSpc>
            </a:pPr>
            <a:endParaRPr lang="en-US" sz="3699">
              <a:solidFill>
                <a:srgbClr val="000000"/>
              </a:solidFill>
              <a:latin typeface="Poppins"/>
            </a:endParaRPr>
          </a:p>
        </p:txBody>
      </p:sp>
      <p:sp>
        <p:nvSpPr>
          <p:cNvPr id="4" name="TextBox 4"/>
          <p:cNvSpPr txBox="1"/>
          <p:nvPr/>
        </p:nvSpPr>
        <p:spPr>
          <a:xfrm>
            <a:off x="90875" y="2148684"/>
            <a:ext cx="18106250" cy="1991995"/>
          </a:xfrm>
          <a:prstGeom prst="rect">
            <a:avLst/>
          </a:prstGeom>
        </p:spPr>
        <p:txBody>
          <a:bodyPr lIns="0" tIns="0" rIns="0" bIns="0" rtlCol="0" anchor="t">
            <a:spAutoFit/>
          </a:bodyPr>
          <a:lstStyle/>
          <a:p>
            <a:pPr algn="ctr">
              <a:lnSpc>
                <a:spcPts val="5179"/>
              </a:lnSpc>
            </a:pPr>
            <a:r>
              <a:rPr lang="en-US" sz="3699">
                <a:solidFill>
                  <a:srgbClr val="000000"/>
                </a:solidFill>
                <a:latin typeface="Poppins"/>
              </a:rPr>
              <a:t>If you minimize the variance within each category, it means that all the fruits within the same category will be very similar to each other. For example, all apples will be very much alike in terms of weight and color.</a:t>
            </a:r>
          </a:p>
        </p:txBody>
      </p:sp>
      <p:sp>
        <p:nvSpPr>
          <p:cNvPr id="5" name="TextBox 5"/>
          <p:cNvSpPr txBox="1"/>
          <p:nvPr/>
        </p:nvSpPr>
        <p:spPr>
          <a:xfrm>
            <a:off x="4694534" y="1181100"/>
            <a:ext cx="9298781" cy="892177"/>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Poppins Bold"/>
              </a:rPr>
              <a:t>why minimize the variance? </a:t>
            </a:r>
          </a:p>
        </p:txBody>
      </p:sp>
      <p:grpSp>
        <p:nvGrpSpPr>
          <p:cNvPr id="6" name="Group 6"/>
          <p:cNvGrpSpPr/>
          <p:nvPr/>
        </p:nvGrpSpPr>
        <p:grpSpPr>
          <a:xfrm>
            <a:off x="0" y="0"/>
            <a:ext cx="2176895" cy="2150918"/>
            <a:chOff x="0" y="0"/>
            <a:chExt cx="573339" cy="566497"/>
          </a:xfrm>
        </p:grpSpPr>
        <p:sp>
          <p:nvSpPr>
            <p:cNvPr id="7" name="Freeform 7"/>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40328" y="-568902"/>
            <a:ext cx="2332759" cy="2280805"/>
            <a:chOff x="0" y="0"/>
            <a:chExt cx="614389" cy="600706"/>
          </a:xfrm>
        </p:grpSpPr>
        <p:sp>
          <p:nvSpPr>
            <p:cNvPr id="10" name="Freeform 10"/>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871" y="2858325"/>
            <a:ext cx="18288000" cy="2649221"/>
          </a:xfrm>
          <a:prstGeom prst="rect">
            <a:avLst/>
          </a:prstGeom>
        </p:spPr>
        <p:txBody>
          <a:bodyPr lIns="0" tIns="0" rIns="0" bIns="0" rtlCol="0" anchor="t">
            <a:spAutoFit/>
          </a:bodyPr>
          <a:lstStyle/>
          <a:p>
            <a:pPr algn="ctr">
              <a:lnSpc>
                <a:spcPts val="5179"/>
              </a:lnSpc>
            </a:pPr>
            <a:r>
              <a:rPr lang="en-US" sz="3699" dirty="0">
                <a:solidFill>
                  <a:srgbClr val="000000"/>
                </a:solidFill>
                <a:latin typeface="Poppins"/>
              </a:rPr>
              <a:t>Variance measures how spread out or scattered data points are within a group or category. In simpler terms, it tells us how much the data points within a group differ from each other.</a:t>
            </a:r>
          </a:p>
          <a:p>
            <a:pPr algn="ctr">
              <a:lnSpc>
                <a:spcPts val="5179"/>
              </a:lnSpc>
              <a:spcBef>
                <a:spcPct val="0"/>
              </a:spcBef>
            </a:pPr>
            <a:endParaRPr lang="en-US" sz="3699" dirty="0">
              <a:solidFill>
                <a:srgbClr val="000000"/>
              </a:solidFill>
              <a:latin typeface="Poppins"/>
            </a:endParaRPr>
          </a:p>
        </p:txBody>
      </p:sp>
      <p:sp>
        <p:nvSpPr>
          <p:cNvPr id="3" name="TextBox 3"/>
          <p:cNvSpPr txBox="1"/>
          <p:nvPr/>
        </p:nvSpPr>
        <p:spPr>
          <a:xfrm>
            <a:off x="36871" y="5381913"/>
            <a:ext cx="17957095" cy="2549387"/>
          </a:xfrm>
          <a:prstGeom prst="rect">
            <a:avLst/>
          </a:prstGeom>
        </p:spPr>
        <p:txBody>
          <a:bodyPr lIns="0" tIns="0" rIns="0" bIns="0" rtlCol="0" anchor="t">
            <a:spAutoFit/>
          </a:bodyPr>
          <a:lstStyle/>
          <a:p>
            <a:pPr algn="ctr">
              <a:lnSpc>
                <a:spcPts val="5086"/>
              </a:lnSpc>
              <a:spcBef>
                <a:spcPct val="0"/>
              </a:spcBef>
            </a:pPr>
            <a:r>
              <a:rPr lang="en-US" sz="3633" dirty="0">
                <a:solidFill>
                  <a:srgbClr val="000000"/>
                </a:solidFill>
                <a:latin typeface="Poppins"/>
              </a:rPr>
              <a:t>Low variance means that the data points in a group are very similar and close to each other, while high variance means that the data points are more spread out and different from each other.</a:t>
            </a:r>
          </a:p>
          <a:p>
            <a:pPr algn="ctr">
              <a:lnSpc>
                <a:spcPts val="4811"/>
              </a:lnSpc>
              <a:spcBef>
                <a:spcPct val="0"/>
              </a:spcBef>
            </a:pPr>
            <a:endParaRPr lang="en-US" sz="3633" dirty="0">
              <a:solidFill>
                <a:srgbClr val="000000"/>
              </a:solidFill>
              <a:latin typeface="Poppins"/>
            </a:endParaRPr>
          </a:p>
        </p:txBody>
      </p:sp>
      <p:sp>
        <p:nvSpPr>
          <p:cNvPr id="4" name="TextBox 4"/>
          <p:cNvSpPr txBox="1"/>
          <p:nvPr/>
        </p:nvSpPr>
        <p:spPr>
          <a:xfrm>
            <a:off x="27039" y="7841112"/>
            <a:ext cx="18288000" cy="1927861"/>
          </a:xfrm>
          <a:prstGeom prst="rect">
            <a:avLst/>
          </a:prstGeom>
        </p:spPr>
        <p:txBody>
          <a:bodyPr lIns="0" tIns="0" rIns="0" bIns="0" rtlCol="0" anchor="t">
            <a:spAutoFit/>
          </a:bodyPr>
          <a:lstStyle/>
          <a:p>
            <a:pPr algn="ctr">
              <a:lnSpc>
                <a:spcPts val="5039"/>
              </a:lnSpc>
              <a:spcBef>
                <a:spcPct val="0"/>
              </a:spcBef>
            </a:pPr>
            <a:r>
              <a:rPr lang="en-US" sz="3599" dirty="0">
                <a:solidFill>
                  <a:srgbClr val="000000"/>
                </a:solidFill>
                <a:latin typeface="Poppins"/>
              </a:rPr>
              <a:t>"class" represents a group or category of items that you want to distinguish from other groups. It's like sorting things into different boxes based on certain characteristics.</a:t>
            </a:r>
          </a:p>
        </p:txBody>
      </p:sp>
      <p:sp>
        <p:nvSpPr>
          <p:cNvPr id="5" name="TextBox 5"/>
          <p:cNvSpPr txBox="1"/>
          <p:nvPr/>
        </p:nvSpPr>
        <p:spPr>
          <a:xfrm>
            <a:off x="3218755" y="1180234"/>
            <a:ext cx="11196191" cy="717551"/>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Poppins Bold"/>
              </a:rPr>
              <a:t>VARIANCE AND CLASS IN CONTEXT OF “LDA”</a:t>
            </a:r>
          </a:p>
        </p:txBody>
      </p:sp>
      <p:grpSp>
        <p:nvGrpSpPr>
          <p:cNvPr id="6" name="Group 6"/>
          <p:cNvGrpSpPr/>
          <p:nvPr/>
        </p:nvGrpSpPr>
        <p:grpSpPr>
          <a:xfrm>
            <a:off x="0" y="0"/>
            <a:ext cx="2176895" cy="2150918"/>
            <a:chOff x="0" y="0"/>
            <a:chExt cx="573339" cy="566497"/>
          </a:xfrm>
        </p:grpSpPr>
        <p:sp>
          <p:nvSpPr>
            <p:cNvPr id="7" name="Freeform 7"/>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40328" y="-568902"/>
            <a:ext cx="2332759" cy="2280805"/>
            <a:chOff x="0" y="0"/>
            <a:chExt cx="614389" cy="600706"/>
          </a:xfrm>
        </p:grpSpPr>
        <p:sp>
          <p:nvSpPr>
            <p:cNvPr id="10" name="Freeform 10"/>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6228" y="1793239"/>
            <a:ext cx="17475544" cy="3350261"/>
          </a:xfrm>
          <a:prstGeom prst="rect">
            <a:avLst/>
          </a:prstGeom>
        </p:spPr>
        <p:txBody>
          <a:bodyPr lIns="0" tIns="0" rIns="0" bIns="0" rtlCol="0" anchor="t">
            <a:spAutoFit/>
          </a:bodyPr>
          <a:lstStyle/>
          <a:p>
            <a:pPr algn="ctr">
              <a:lnSpc>
                <a:spcPts val="5599"/>
              </a:lnSpc>
            </a:pPr>
            <a:r>
              <a:rPr lang="en-US" sz="3999">
                <a:solidFill>
                  <a:srgbClr val="000000"/>
                </a:solidFill>
                <a:latin typeface="Poppins"/>
              </a:rPr>
              <a:t>Fruit Classification </a:t>
            </a:r>
          </a:p>
          <a:p>
            <a:pPr algn="ctr">
              <a:lnSpc>
                <a:spcPts val="5179"/>
              </a:lnSpc>
              <a:spcBef>
                <a:spcPct val="0"/>
              </a:spcBef>
            </a:pPr>
            <a:r>
              <a:rPr lang="en-US" sz="3699">
                <a:solidFill>
                  <a:srgbClr val="000000"/>
                </a:solidFill>
                <a:latin typeface="Poppins"/>
              </a:rPr>
              <a:t>Suppose you have a dataset with three types of fruits: apples, bananas, and oranges. You want to use LDA to distinguish between these fruits based on their weight (in grams) and color (red, yellow, orange).</a:t>
            </a:r>
          </a:p>
          <a:p>
            <a:pPr algn="ctr">
              <a:lnSpc>
                <a:spcPts val="5179"/>
              </a:lnSpc>
              <a:spcBef>
                <a:spcPct val="0"/>
              </a:spcBef>
            </a:pPr>
            <a:endParaRPr lang="en-US" sz="3699">
              <a:solidFill>
                <a:srgbClr val="000000"/>
              </a:solidFill>
              <a:latin typeface="Poppins"/>
            </a:endParaRPr>
          </a:p>
        </p:txBody>
      </p:sp>
      <p:sp>
        <p:nvSpPr>
          <p:cNvPr id="3" name="TextBox 3"/>
          <p:cNvSpPr txBox="1"/>
          <p:nvPr/>
        </p:nvSpPr>
        <p:spPr>
          <a:xfrm>
            <a:off x="0" y="4569833"/>
            <a:ext cx="17475544" cy="5128266"/>
          </a:xfrm>
          <a:prstGeom prst="rect">
            <a:avLst/>
          </a:prstGeom>
        </p:spPr>
        <p:txBody>
          <a:bodyPr lIns="0" tIns="0" rIns="0" bIns="0" rtlCol="0" anchor="t">
            <a:spAutoFit/>
          </a:bodyPr>
          <a:lstStyle/>
          <a:p>
            <a:pPr algn="ctr">
              <a:lnSpc>
                <a:spcPts val="5351"/>
              </a:lnSpc>
            </a:pPr>
            <a:r>
              <a:rPr lang="en-US" sz="3822">
                <a:solidFill>
                  <a:srgbClr val="000000"/>
                </a:solidFill>
                <a:latin typeface="Poppins"/>
              </a:rPr>
              <a:t>Let's focus on the "apples" class. You measure the weight and color of several apples.</a:t>
            </a:r>
          </a:p>
          <a:p>
            <a:pPr algn="ctr">
              <a:lnSpc>
                <a:spcPts val="5351"/>
              </a:lnSpc>
            </a:pPr>
            <a:r>
              <a:rPr lang="en-US" sz="3822">
                <a:solidFill>
                  <a:srgbClr val="000000"/>
                </a:solidFill>
                <a:latin typeface="Poppins"/>
              </a:rPr>
              <a:t>If the apples have low variance in weight and color, it means they are very similar to each other. For example, all apples are around 150 grams and are red.</a:t>
            </a:r>
          </a:p>
          <a:p>
            <a:pPr algn="ctr">
              <a:lnSpc>
                <a:spcPts val="5351"/>
              </a:lnSpc>
            </a:pPr>
            <a:r>
              <a:rPr lang="en-US" sz="3822">
                <a:solidFill>
                  <a:srgbClr val="000000"/>
                </a:solidFill>
                <a:latin typeface="Poppins"/>
              </a:rPr>
              <a:t>Low variance within the class suggests that apples are similar in weight and color.</a:t>
            </a:r>
          </a:p>
          <a:p>
            <a:pPr algn="ctr">
              <a:lnSpc>
                <a:spcPts val="2747"/>
              </a:lnSpc>
              <a:spcBef>
                <a:spcPct val="0"/>
              </a:spcBef>
            </a:pPr>
            <a:endParaRPr lang="en-US" sz="3822">
              <a:solidFill>
                <a:srgbClr val="000000"/>
              </a:solidFill>
              <a:latin typeface="Poppins"/>
            </a:endParaRPr>
          </a:p>
        </p:txBody>
      </p:sp>
      <p:sp>
        <p:nvSpPr>
          <p:cNvPr id="4" name="TextBox 4"/>
          <p:cNvSpPr txBox="1"/>
          <p:nvPr/>
        </p:nvSpPr>
        <p:spPr>
          <a:xfrm>
            <a:off x="6629400" y="624543"/>
            <a:ext cx="4592317" cy="718274"/>
          </a:xfrm>
          <a:prstGeom prst="rect">
            <a:avLst/>
          </a:prstGeom>
        </p:spPr>
        <p:txBody>
          <a:bodyPr wrap="square" lIns="0" tIns="0" rIns="0" bIns="0" rtlCol="0" anchor="t">
            <a:spAutoFit/>
          </a:bodyPr>
          <a:lstStyle/>
          <a:p>
            <a:pPr algn="ctr">
              <a:lnSpc>
                <a:spcPts val="5880"/>
              </a:lnSpc>
              <a:spcBef>
                <a:spcPct val="0"/>
              </a:spcBef>
            </a:pPr>
            <a:r>
              <a:rPr lang="en-US" sz="4200" dirty="0">
                <a:solidFill>
                  <a:srgbClr val="000000"/>
                </a:solidFill>
                <a:latin typeface="Poppins Bold"/>
              </a:rPr>
              <a:t>EXAMPLE</a:t>
            </a:r>
          </a:p>
        </p:txBody>
      </p:sp>
      <p:grpSp>
        <p:nvGrpSpPr>
          <p:cNvPr id="5" name="Group 5"/>
          <p:cNvGrpSpPr/>
          <p:nvPr/>
        </p:nvGrpSpPr>
        <p:grpSpPr>
          <a:xfrm>
            <a:off x="0" y="0"/>
            <a:ext cx="2176895" cy="2150918"/>
            <a:chOff x="0" y="0"/>
            <a:chExt cx="573339" cy="566497"/>
          </a:xfrm>
        </p:grpSpPr>
        <p:sp>
          <p:nvSpPr>
            <p:cNvPr id="6" name="Freeform 6"/>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40328" y="-568902"/>
            <a:ext cx="2332759" cy="2280805"/>
            <a:chOff x="0" y="0"/>
            <a:chExt cx="614389" cy="600706"/>
          </a:xfrm>
        </p:grpSpPr>
        <p:sp>
          <p:nvSpPr>
            <p:cNvPr id="9" name="Freeform 9"/>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7900" y="364495"/>
            <a:ext cx="17550100" cy="9781011"/>
          </a:xfrm>
          <a:prstGeom prst="rect">
            <a:avLst/>
          </a:prstGeom>
        </p:spPr>
        <p:txBody>
          <a:bodyPr lIns="0" tIns="0" rIns="0" bIns="0" rtlCol="0" anchor="t">
            <a:spAutoFit/>
          </a:bodyPr>
          <a:lstStyle/>
          <a:p>
            <a:pPr algn="ctr">
              <a:lnSpc>
                <a:spcPts val="4480"/>
              </a:lnSpc>
            </a:pPr>
            <a:r>
              <a:rPr lang="en-US" sz="3200" dirty="0">
                <a:solidFill>
                  <a:srgbClr val="000000"/>
                </a:solidFill>
                <a:latin typeface="Poppins"/>
              </a:rPr>
              <a:t>I. Data Preparation:</a:t>
            </a:r>
          </a:p>
          <a:p>
            <a:pPr algn="ctr">
              <a:lnSpc>
                <a:spcPts val="4480"/>
              </a:lnSpc>
            </a:pPr>
            <a:r>
              <a:rPr lang="en-US" sz="3200" dirty="0">
                <a:solidFill>
                  <a:srgbClr val="000000"/>
                </a:solidFill>
                <a:latin typeface="Poppins"/>
              </a:rPr>
              <a:t>You start with a dataset that contains samples belonging to multiple classes.</a:t>
            </a:r>
          </a:p>
          <a:p>
            <a:pPr algn="ctr">
              <a:lnSpc>
                <a:spcPts val="4480"/>
              </a:lnSpc>
            </a:pPr>
            <a:r>
              <a:rPr lang="en-US" sz="3200" dirty="0">
                <a:solidFill>
                  <a:srgbClr val="000000"/>
                </a:solidFill>
                <a:latin typeface="Poppins"/>
              </a:rPr>
              <a:t>Each sample has multiple features (attributes).</a:t>
            </a:r>
          </a:p>
          <a:p>
            <a:pPr algn="ctr">
              <a:lnSpc>
                <a:spcPts val="4480"/>
              </a:lnSpc>
            </a:pPr>
            <a:r>
              <a:rPr lang="en-US" sz="3200" dirty="0">
                <a:solidFill>
                  <a:srgbClr val="000000"/>
                </a:solidFill>
                <a:latin typeface="Poppins"/>
              </a:rPr>
              <a:t>II. Within-Class Variance:</a:t>
            </a:r>
          </a:p>
          <a:p>
            <a:pPr algn="ctr">
              <a:lnSpc>
                <a:spcPts val="4480"/>
              </a:lnSpc>
            </a:pPr>
            <a:r>
              <a:rPr lang="en-US" sz="3200" dirty="0">
                <a:solidFill>
                  <a:srgbClr val="000000"/>
                </a:solidFill>
                <a:latin typeface="Poppins"/>
              </a:rPr>
              <a:t>LDA focuses on reducing the variance within each class. This means that it tries to make the data points in the same class as close to each other as possible.</a:t>
            </a:r>
          </a:p>
          <a:p>
            <a:pPr algn="ctr">
              <a:lnSpc>
                <a:spcPts val="4480"/>
              </a:lnSpc>
            </a:pPr>
            <a:r>
              <a:rPr lang="en-US" sz="3200" dirty="0">
                <a:solidFill>
                  <a:srgbClr val="000000"/>
                </a:solidFill>
                <a:latin typeface="Poppins"/>
              </a:rPr>
              <a:t>The idea is to ensure that the samples within a class are more similar to each other than to samples in other classes.</a:t>
            </a:r>
          </a:p>
          <a:p>
            <a:pPr algn="ctr">
              <a:lnSpc>
                <a:spcPts val="4480"/>
              </a:lnSpc>
            </a:pPr>
            <a:r>
              <a:rPr lang="en-US" sz="3200" dirty="0">
                <a:solidFill>
                  <a:srgbClr val="000000"/>
                </a:solidFill>
                <a:latin typeface="Poppins"/>
              </a:rPr>
              <a:t>III. Between-Class Variance:</a:t>
            </a:r>
          </a:p>
          <a:p>
            <a:pPr algn="ctr">
              <a:lnSpc>
                <a:spcPts val="4480"/>
              </a:lnSpc>
            </a:pPr>
            <a:r>
              <a:rPr lang="en-US" sz="3200" dirty="0">
                <a:solidFill>
                  <a:srgbClr val="000000"/>
                </a:solidFill>
                <a:latin typeface="Poppins"/>
              </a:rPr>
              <a:t>LDA also aims to maximize the variance between different classes. It wants to make sure that the different classes are well-separated from each other in the reduced-dimensional space.</a:t>
            </a:r>
          </a:p>
          <a:p>
            <a:pPr algn="ctr">
              <a:lnSpc>
                <a:spcPts val="4480"/>
              </a:lnSpc>
            </a:pPr>
            <a:r>
              <a:rPr lang="en-US" sz="3200" dirty="0">
                <a:solidFill>
                  <a:srgbClr val="000000"/>
                </a:solidFill>
                <a:latin typeface="Poppins"/>
              </a:rPr>
              <a:t>IV. Projection onto Lower Dimensions:</a:t>
            </a:r>
          </a:p>
          <a:p>
            <a:pPr algn="ctr">
              <a:lnSpc>
                <a:spcPts val="4480"/>
              </a:lnSpc>
            </a:pPr>
            <a:r>
              <a:rPr lang="en-US" sz="3200" dirty="0">
                <a:solidFill>
                  <a:srgbClr val="000000"/>
                </a:solidFill>
                <a:latin typeface="Poppins"/>
              </a:rPr>
              <a:t>LDA then projects the data onto a lower-dimensional space while preserving both the within-class and between-class variance.</a:t>
            </a:r>
          </a:p>
          <a:p>
            <a:pPr algn="ctr">
              <a:lnSpc>
                <a:spcPts val="4480"/>
              </a:lnSpc>
            </a:pPr>
            <a:r>
              <a:rPr lang="en-US" sz="3200" dirty="0">
                <a:solidFill>
                  <a:srgbClr val="000000"/>
                </a:solidFill>
                <a:latin typeface="Poppins"/>
              </a:rPr>
              <a:t>This lower-dimensional space is usually one or more dimensions (depending on the number of classes).</a:t>
            </a:r>
          </a:p>
        </p:txBody>
      </p:sp>
      <p:sp>
        <p:nvSpPr>
          <p:cNvPr id="3" name="TextBox 3"/>
          <p:cNvSpPr txBox="1"/>
          <p:nvPr/>
        </p:nvSpPr>
        <p:spPr>
          <a:xfrm>
            <a:off x="1532958" y="251470"/>
            <a:ext cx="3329683" cy="632994"/>
          </a:xfrm>
          <a:prstGeom prst="rect">
            <a:avLst/>
          </a:prstGeom>
        </p:spPr>
        <p:txBody>
          <a:bodyPr wrap="square" lIns="0" tIns="0" rIns="0" bIns="0" rtlCol="0" anchor="t">
            <a:spAutoFit/>
          </a:bodyPr>
          <a:lstStyle/>
          <a:p>
            <a:pPr algn="ctr">
              <a:lnSpc>
                <a:spcPts val="5180"/>
              </a:lnSpc>
              <a:spcBef>
                <a:spcPct val="0"/>
              </a:spcBef>
            </a:pPr>
            <a:r>
              <a:rPr lang="en-US" sz="3700" dirty="0">
                <a:solidFill>
                  <a:srgbClr val="000000"/>
                </a:solidFill>
                <a:latin typeface="Poppins Bold"/>
              </a:rPr>
              <a:t>WORKING</a:t>
            </a:r>
          </a:p>
        </p:txBody>
      </p:sp>
      <p:grpSp>
        <p:nvGrpSpPr>
          <p:cNvPr id="4" name="Group 4"/>
          <p:cNvGrpSpPr/>
          <p:nvPr/>
        </p:nvGrpSpPr>
        <p:grpSpPr>
          <a:xfrm>
            <a:off x="-527339" y="-260744"/>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166380" y="-88893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176895" cy="2150918"/>
            <a:chOff x="0" y="0"/>
            <a:chExt cx="573339" cy="566497"/>
          </a:xfrm>
        </p:grpSpPr>
        <p:sp>
          <p:nvSpPr>
            <p:cNvPr id="3" name="Freeform 3"/>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40328" y="-568902"/>
            <a:ext cx="2332759" cy="2280805"/>
            <a:chOff x="0" y="0"/>
            <a:chExt cx="614389" cy="600706"/>
          </a:xfrm>
        </p:grpSpPr>
        <p:sp>
          <p:nvSpPr>
            <p:cNvPr id="6" name="Freeform 6"/>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054132" y="726905"/>
            <a:ext cx="12179737" cy="3615678"/>
          </a:xfrm>
          <a:prstGeom prst="rect">
            <a:avLst/>
          </a:prstGeom>
        </p:spPr>
        <p:txBody>
          <a:bodyPr lIns="0" tIns="0" rIns="0" bIns="0" rtlCol="0" anchor="t">
            <a:spAutoFit/>
          </a:bodyPr>
          <a:lstStyle/>
          <a:p>
            <a:pPr algn="ctr">
              <a:lnSpc>
                <a:spcPts val="9660"/>
              </a:lnSpc>
            </a:pPr>
            <a:r>
              <a:rPr lang="en-US" sz="6900">
                <a:solidFill>
                  <a:srgbClr val="010101"/>
                </a:solidFill>
                <a:latin typeface="Canva Sans Bold"/>
              </a:rPr>
              <a:t>Implementation of </a:t>
            </a:r>
          </a:p>
          <a:p>
            <a:pPr algn="ctr">
              <a:lnSpc>
                <a:spcPts val="9660"/>
              </a:lnSpc>
            </a:pPr>
            <a:r>
              <a:rPr lang="en-US" sz="6900">
                <a:solidFill>
                  <a:srgbClr val="010101"/>
                </a:solidFill>
                <a:latin typeface="Canva Sans Bold"/>
              </a:rPr>
              <a:t>Linear Discriminant Analysis</a:t>
            </a:r>
          </a:p>
          <a:p>
            <a:pPr marL="0" lvl="0" indent="0" algn="ctr">
              <a:lnSpc>
                <a:spcPts val="9660"/>
              </a:lnSpc>
              <a:spcBef>
                <a:spcPct val="0"/>
              </a:spcBef>
            </a:pPr>
            <a:r>
              <a:rPr lang="en-US" sz="6900">
                <a:solidFill>
                  <a:srgbClr val="010101"/>
                </a:solidFill>
                <a:latin typeface="Canva Sans Bold"/>
              </a:rPr>
              <a:t>Using Python</a:t>
            </a:r>
          </a:p>
        </p:txBody>
      </p:sp>
      <p:sp>
        <p:nvSpPr>
          <p:cNvPr id="9" name="Freeform 9"/>
          <p:cNvSpPr/>
          <p:nvPr/>
        </p:nvSpPr>
        <p:spPr>
          <a:xfrm>
            <a:off x="3887383" y="3044645"/>
            <a:ext cx="10513234" cy="7433733"/>
          </a:xfrm>
          <a:custGeom>
            <a:avLst/>
            <a:gdLst/>
            <a:ahLst/>
            <a:cxnLst/>
            <a:rect l="l" t="t" r="r" b="b"/>
            <a:pathLst>
              <a:path w="10513234" h="7433733">
                <a:moveTo>
                  <a:pt x="0" y="0"/>
                </a:moveTo>
                <a:lnTo>
                  <a:pt x="10513234" y="0"/>
                </a:lnTo>
                <a:lnTo>
                  <a:pt x="10513234" y="7433733"/>
                </a:lnTo>
                <a:lnTo>
                  <a:pt x="0" y="7433733"/>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9632" y="665158"/>
            <a:ext cx="14988736" cy="8956684"/>
          </a:xfrm>
          <a:custGeom>
            <a:avLst/>
            <a:gdLst/>
            <a:ahLst/>
            <a:cxnLst/>
            <a:rect l="l" t="t" r="r" b="b"/>
            <a:pathLst>
              <a:path w="14988736" h="8956684">
                <a:moveTo>
                  <a:pt x="0" y="0"/>
                </a:moveTo>
                <a:lnTo>
                  <a:pt x="14988736" y="0"/>
                </a:lnTo>
                <a:lnTo>
                  <a:pt x="14988736" y="8956684"/>
                </a:lnTo>
                <a:lnTo>
                  <a:pt x="0" y="8956684"/>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176895" cy="2150918"/>
            <a:chOff x="0" y="0"/>
            <a:chExt cx="573339" cy="566497"/>
          </a:xfrm>
        </p:grpSpPr>
        <p:sp>
          <p:nvSpPr>
            <p:cNvPr id="3" name="Freeform 3"/>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40328" y="-568902"/>
            <a:ext cx="2332759" cy="2280805"/>
            <a:chOff x="0" y="0"/>
            <a:chExt cx="614389" cy="600706"/>
          </a:xfrm>
        </p:grpSpPr>
        <p:sp>
          <p:nvSpPr>
            <p:cNvPr id="6" name="Freeform 6"/>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669392" y="1711902"/>
            <a:ext cx="14589908" cy="7461126"/>
          </a:xfrm>
          <a:custGeom>
            <a:avLst/>
            <a:gdLst/>
            <a:ahLst/>
            <a:cxnLst/>
            <a:rect l="l" t="t" r="r" b="b"/>
            <a:pathLst>
              <a:path w="14589908" h="7461126">
                <a:moveTo>
                  <a:pt x="0" y="0"/>
                </a:moveTo>
                <a:lnTo>
                  <a:pt x="14589908" y="0"/>
                </a:lnTo>
                <a:lnTo>
                  <a:pt x="14589908" y="7461126"/>
                </a:lnTo>
                <a:lnTo>
                  <a:pt x="0" y="7461126"/>
                </a:lnTo>
                <a:lnTo>
                  <a:pt x="0" y="0"/>
                </a:lnTo>
                <a:close/>
              </a:path>
            </a:pathLst>
          </a:custGeom>
          <a:blipFill>
            <a:blip r:embed="rId2"/>
            <a:stretch>
              <a:fillRect/>
            </a:stretch>
          </a:blipFill>
        </p:spPr>
        <p:txBody>
          <a:bodyPr/>
          <a:lstStyle/>
          <a:p>
            <a:endParaRPr lang="en-IN"/>
          </a:p>
        </p:txBody>
      </p:sp>
      <p:sp>
        <p:nvSpPr>
          <p:cNvPr id="9" name="TextBox 9"/>
          <p:cNvSpPr txBox="1"/>
          <p:nvPr/>
        </p:nvSpPr>
        <p:spPr>
          <a:xfrm>
            <a:off x="2345141" y="534624"/>
            <a:ext cx="3313986" cy="1177278"/>
          </a:xfrm>
          <a:prstGeom prst="rect">
            <a:avLst/>
          </a:prstGeom>
        </p:spPr>
        <p:txBody>
          <a:bodyPr lIns="0" tIns="0" rIns="0" bIns="0" rtlCol="0" anchor="t">
            <a:spAutoFit/>
          </a:bodyPr>
          <a:lstStyle/>
          <a:p>
            <a:pPr marL="0" lvl="0" indent="0" algn="ctr">
              <a:lnSpc>
                <a:spcPts val="9660"/>
              </a:lnSpc>
              <a:spcBef>
                <a:spcPct val="0"/>
              </a:spcBef>
            </a:pPr>
            <a:r>
              <a:rPr lang="en-US" sz="6900">
                <a:solidFill>
                  <a:srgbClr val="010101"/>
                </a:solidFill>
                <a:latin typeface="Canva Sans Bold"/>
              </a:rPr>
              <a:t>Output: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176895" cy="2150918"/>
            <a:chOff x="0" y="0"/>
            <a:chExt cx="573339" cy="566497"/>
          </a:xfrm>
        </p:grpSpPr>
        <p:sp>
          <p:nvSpPr>
            <p:cNvPr id="3" name="Freeform 3"/>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40328" y="-568902"/>
            <a:ext cx="2332759" cy="2280805"/>
            <a:chOff x="0" y="0"/>
            <a:chExt cx="614389" cy="600706"/>
          </a:xfrm>
        </p:grpSpPr>
        <p:sp>
          <p:nvSpPr>
            <p:cNvPr id="6" name="Freeform 6"/>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054132" y="3878586"/>
            <a:ext cx="12179737" cy="2396478"/>
          </a:xfrm>
          <a:prstGeom prst="rect">
            <a:avLst/>
          </a:prstGeom>
        </p:spPr>
        <p:txBody>
          <a:bodyPr lIns="0" tIns="0" rIns="0" bIns="0" rtlCol="0" anchor="t">
            <a:spAutoFit/>
          </a:bodyPr>
          <a:lstStyle/>
          <a:p>
            <a:pPr algn="ctr">
              <a:lnSpc>
                <a:spcPts val="9660"/>
              </a:lnSpc>
            </a:pPr>
            <a:r>
              <a:rPr lang="en-US" sz="6900">
                <a:solidFill>
                  <a:srgbClr val="010101"/>
                </a:solidFill>
                <a:latin typeface="Canva Sans Bold"/>
              </a:rPr>
              <a:t>  Applications of </a:t>
            </a:r>
          </a:p>
          <a:p>
            <a:pPr marL="0" lvl="0" indent="0" algn="ctr">
              <a:lnSpc>
                <a:spcPts val="9660"/>
              </a:lnSpc>
              <a:spcBef>
                <a:spcPct val="0"/>
              </a:spcBef>
            </a:pPr>
            <a:r>
              <a:rPr lang="en-US" sz="6900">
                <a:solidFill>
                  <a:srgbClr val="010101"/>
                </a:solidFill>
                <a:latin typeface="Canva Sans Bold"/>
              </a:rPr>
              <a:t>Linear Discriminant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176895" cy="2150918"/>
            <a:chOff x="0" y="0"/>
            <a:chExt cx="573339" cy="566497"/>
          </a:xfrm>
        </p:grpSpPr>
        <p:sp>
          <p:nvSpPr>
            <p:cNvPr id="3" name="Freeform 3"/>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40328" y="-568902"/>
            <a:ext cx="2332759" cy="2280805"/>
            <a:chOff x="0" y="0"/>
            <a:chExt cx="614389" cy="600706"/>
          </a:xfrm>
        </p:grpSpPr>
        <p:sp>
          <p:nvSpPr>
            <p:cNvPr id="6" name="Freeform 6"/>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8503409" y="2150918"/>
            <a:ext cx="9784591" cy="6026358"/>
          </a:xfrm>
          <a:custGeom>
            <a:avLst/>
            <a:gdLst/>
            <a:ahLst/>
            <a:cxnLst/>
            <a:rect l="l" t="t" r="r" b="b"/>
            <a:pathLst>
              <a:path w="9784591" h="6026358">
                <a:moveTo>
                  <a:pt x="0" y="0"/>
                </a:moveTo>
                <a:lnTo>
                  <a:pt x="9784591" y="0"/>
                </a:lnTo>
                <a:lnTo>
                  <a:pt x="9784591" y="6026359"/>
                </a:lnTo>
                <a:lnTo>
                  <a:pt x="0" y="6026359"/>
                </a:lnTo>
                <a:lnTo>
                  <a:pt x="0" y="0"/>
                </a:lnTo>
                <a:close/>
              </a:path>
            </a:pathLst>
          </a:custGeom>
          <a:blipFill>
            <a:blip r:embed="rId2"/>
            <a:stretch>
              <a:fillRect/>
            </a:stretch>
          </a:blipFill>
        </p:spPr>
        <p:txBody>
          <a:bodyPr/>
          <a:lstStyle/>
          <a:p>
            <a:endParaRPr lang="en-IN"/>
          </a:p>
        </p:txBody>
      </p:sp>
      <p:sp>
        <p:nvSpPr>
          <p:cNvPr id="9" name="Freeform 9"/>
          <p:cNvSpPr/>
          <p:nvPr/>
        </p:nvSpPr>
        <p:spPr>
          <a:xfrm>
            <a:off x="0" y="2553628"/>
            <a:ext cx="9041995" cy="5623649"/>
          </a:xfrm>
          <a:custGeom>
            <a:avLst/>
            <a:gdLst/>
            <a:ahLst/>
            <a:cxnLst/>
            <a:rect l="l" t="t" r="r" b="b"/>
            <a:pathLst>
              <a:path w="9041995" h="5623649">
                <a:moveTo>
                  <a:pt x="0" y="0"/>
                </a:moveTo>
                <a:lnTo>
                  <a:pt x="9041995" y="0"/>
                </a:lnTo>
                <a:lnTo>
                  <a:pt x="9041995" y="5623649"/>
                </a:lnTo>
                <a:lnTo>
                  <a:pt x="0" y="5623649"/>
                </a:lnTo>
                <a:lnTo>
                  <a:pt x="0" y="0"/>
                </a:lnTo>
                <a:close/>
              </a:path>
            </a:pathLst>
          </a:custGeom>
          <a:blipFill>
            <a:blip r:embed="rId3"/>
            <a:stretch>
              <a:fillRect l="-8043" r="-8043"/>
            </a:stretch>
          </a:blipFill>
        </p:spPr>
        <p:txBody>
          <a:bodyPr/>
          <a:lstStyle/>
          <a:p>
            <a:endParaRPr lang="en-IN"/>
          </a:p>
        </p:txBody>
      </p:sp>
      <p:sp>
        <p:nvSpPr>
          <p:cNvPr id="10" name="Freeform 10"/>
          <p:cNvSpPr/>
          <p:nvPr/>
        </p:nvSpPr>
        <p:spPr>
          <a:xfrm>
            <a:off x="6759285" y="5795530"/>
            <a:ext cx="4073237" cy="1232154"/>
          </a:xfrm>
          <a:custGeom>
            <a:avLst/>
            <a:gdLst/>
            <a:ahLst/>
            <a:cxnLst/>
            <a:rect l="l" t="t" r="r" b="b"/>
            <a:pathLst>
              <a:path w="4073237" h="1232154">
                <a:moveTo>
                  <a:pt x="0" y="0"/>
                </a:moveTo>
                <a:lnTo>
                  <a:pt x="4073238" y="0"/>
                </a:lnTo>
                <a:lnTo>
                  <a:pt x="4073238" y="1232154"/>
                </a:lnTo>
                <a:lnTo>
                  <a:pt x="0" y="1232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82134" y="0"/>
            <a:ext cx="3623492" cy="4317107"/>
          </a:xfrm>
          <a:custGeom>
            <a:avLst/>
            <a:gdLst/>
            <a:ahLst/>
            <a:cxnLst/>
            <a:rect l="l" t="t" r="r" b="b"/>
            <a:pathLst>
              <a:path w="3623492" h="4317107">
                <a:moveTo>
                  <a:pt x="0" y="0"/>
                </a:moveTo>
                <a:lnTo>
                  <a:pt x="3623492" y="0"/>
                </a:lnTo>
                <a:lnTo>
                  <a:pt x="3623492" y="4317107"/>
                </a:lnTo>
                <a:lnTo>
                  <a:pt x="0" y="431710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12384" y="1853816"/>
            <a:ext cx="17475616" cy="5984876"/>
          </a:xfrm>
          <a:prstGeom prst="rect">
            <a:avLst/>
          </a:prstGeom>
        </p:spPr>
        <p:txBody>
          <a:bodyPr lIns="0" tIns="0" rIns="0" bIns="0" rtlCol="0" anchor="t">
            <a:spAutoFit/>
          </a:bodyPr>
          <a:lstStyle/>
          <a:p>
            <a:pPr>
              <a:lnSpc>
                <a:spcPts val="8819"/>
              </a:lnSpc>
              <a:spcBef>
                <a:spcPct val="0"/>
              </a:spcBef>
            </a:pPr>
            <a:r>
              <a:rPr lang="en-US" sz="6299">
                <a:solidFill>
                  <a:srgbClr val="000000"/>
                </a:solidFill>
                <a:latin typeface="Poppins Bold"/>
              </a:rPr>
              <a:t>Computer Vision:</a:t>
            </a:r>
          </a:p>
          <a:p>
            <a:pPr algn="ctr">
              <a:lnSpc>
                <a:spcPts val="4479"/>
              </a:lnSpc>
              <a:spcBef>
                <a:spcPct val="0"/>
              </a:spcBef>
            </a:pPr>
            <a:endParaRPr lang="en-US" sz="6299">
              <a:solidFill>
                <a:srgbClr val="000000"/>
              </a:solidFill>
              <a:latin typeface="Poppins Bold"/>
            </a:endParaRPr>
          </a:p>
          <a:p>
            <a:pPr>
              <a:lnSpc>
                <a:spcPts val="5599"/>
              </a:lnSpc>
              <a:spcBef>
                <a:spcPct val="0"/>
              </a:spcBef>
            </a:pPr>
            <a:r>
              <a:rPr lang="en-US" sz="3999">
                <a:solidFill>
                  <a:srgbClr val="000000"/>
                </a:solidFill>
                <a:latin typeface="Poppins Bold"/>
              </a:rPr>
              <a:t>Face Recognition:</a:t>
            </a:r>
          </a:p>
          <a:p>
            <a:pPr>
              <a:lnSpc>
                <a:spcPts val="4619"/>
              </a:lnSpc>
              <a:spcBef>
                <a:spcPct val="0"/>
              </a:spcBef>
            </a:pPr>
            <a:r>
              <a:rPr lang="en-US" sz="3299">
                <a:solidFill>
                  <a:srgbClr val="000000"/>
                </a:solidFill>
                <a:latin typeface="Poppins"/>
              </a:rPr>
              <a:t> LDA is used to extract discriminative features for identifying individuals in images or videos.</a:t>
            </a:r>
          </a:p>
          <a:p>
            <a:pPr>
              <a:lnSpc>
                <a:spcPts val="4479"/>
              </a:lnSpc>
              <a:spcBef>
                <a:spcPct val="0"/>
              </a:spcBef>
            </a:pPr>
            <a:endParaRPr lang="en-US" sz="3299">
              <a:solidFill>
                <a:srgbClr val="000000"/>
              </a:solidFill>
              <a:latin typeface="Poppins"/>
            </a:endParaRPr>
          </a:p>
          <a:p>
            <a:pPr>
              <a:lnSpc>
                <a:spcPts val="5599"/>
              </a:lnSpc>
              <a:spcBef>
                <a:spcPct val="0"/>
              </a:spcBef>
            </a:pPr>
            <a:r>
              <a:rPr lang="en-US" sz="3999">
                <a:solidFill>
                  <a:srgbClr val="000000"/>
                </a:solidFill>
                <a:latin typeface="Poppins Bold"/>
              </a:rPr>
              <a:t>Object Recognition: </a:t>
            </a:r>
          </a:p>
          <a:p>
            <a:pPr>
              <a:lnSpc>
                <a:spcPts val="4479"/>
              </a:lnSpc>
              <a:spcBef>
                <a:spcPct val="0"/>
              </a:spcBef>
            </a:pPr>
            <a:r>
              <a:rPr lang="en-US" sz="3199">
                <a:solidFill>
                  <a:srgbClr val="000000"/>
                </a:solidFill>
                <a:latin typeface="Poppins"/>
              </a:rPr>
              <a:t>LDA can help classify and distinguish objects in images or videos, making it valuable in computer vision tasks.</a:t>
            </a:r>
          </a:p>
        </p:txBody>
      </p:sp>
      <p:grpSp>
        <p:nvGrpSpPr>
          <p:cNvPr id="4" name="Group 4"/>
          <p:cNvGrpSpPr/>
          <p:nvPr/>
        </p:nvGrpSpPr>
        <p:grpSpPr>
          <a:xfrm>
            <a:off x="0"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40328"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29148" y="279347"/>
            <a:ext cx="7382243" cy="4142259"/>
          </a:xfrm>
          <a:custGeom>
            <a:avLst/>
            <a:gdLst/>
            <a:ahLst/>
            <a:cxnLst/>
            <a:rect l="l" t="t" r="r" b="b"/>
            <a:pathLst>
              <a:path w="7382243" h="4142259">
                <a:moveTo>
                  <a:pt x="0" y="0"/>
                </a:moveTo>
                <a:lnTo>
                  <a:pt x="7382244" y="0"/>
                </a:lnTo>
                <a:lnTo>
                  <a:pt x="7382244" y="4142259"/>
                </a:lnTo>
                <a:lnTo>
                  <a:pt x="0" y="414225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57175" y="1874681"/>
            <a:ext cx="18030825" cy="5602606"/>
          </a:xfrm>
          <a:prstGeom prst="rect">
            <a:avLst/>
          </a:prstGeom>
        </p:spPr>
        <p:txBody>
          <a:bodyPr lIns="0" tIns="0" rIns="0" bIns="0" rtlCol="0" anchor="t">
            <a:spAutoFit/>
          </a:bodyPr>
          <a:lstStyle/>
          <a:p>
            <a:pPr>
              <a:lnSpc>
                <a:spcPts val="8819"/>
              </a:lnSpc>
              <a:spcBef>
                <a:spcPct val="0"/>
              </a:spcBef>
            </a:pPr>
            <a:r>
              <a:rPr lang="en-US" sz="6299">
                <a:solidFill>
                  <a:srgbClr val="000000"/>
                </a:solidFill>
                <a:latin typeface="Poppins Bold"/>
              </a:rPr>
              <a:t>Natural Language Proces</a:t>
            </a:r>
            <a:r>
              <a:rPr lang="en-US" sz="6299">
                <a:solidFill>
                  <a:srgbClr val="FFFFFF"/>
                </a:solidFill>
                <a:latin typeface="Poppins Bold"/>
              </a:rPr>
              <a:t>sing (NLP):</a:t>
            </a:r>
          </a:p>
          <a:p>
            <a:pPr>
              <a:lnSpc>
                <a:spcPts val="5599"/>
              </a:lnSpc>
              <a:spcBef>
                <a:spcPct val="0"/>
              </a:spcBef>
            </a:pPr>
            <a:endParaRPr lang="en-US" sz="6299">
              <a:solidFill>
                <a:srgbClr val="FFFFFF"/>
              </a:solidFill>
              <a:latin typeface="Poppins Bold"/>
            </a:endParaRPr>
          </a:p>
          <a:p>
            <a:pPr>
              <a:lnSpc>
                <a:spcPts val="5599"/>
              </a:lnSpc>
              <a:spcBef>
                <a:spcPct val="0"/>
              </a:spcBef>
            </a:pPr>
            <a:r>
              <a:rPr lang="en-US" sz="3999">
                <a:solidFill>
                  <a:srgbClr val="000000"/>
                </a:solidFill>
                <a:latin typeface="Poppins Bold"/>
              </a:rPr>
              <a:t>Text Classification: </a:t>
            </a:r>
          </a:p>
          <a:p>
            <a:pPr>
              <a:lnSpc>
                <a:spcPts val="4620"/>
              </a:lnSpc>
              <a:spcBef>
                <a:spcPct val="0"/>
              </a:spcBef>
            </a:pPr>
            <a:r>
              <a:rPr lang="en-US" sz="3300">
                <a:solidFill>
                  <a:srgbClr val="000000"/>
                </a:solidFill>
                <a:latin typeface="Poppins"/>
              </a:rPr>
              <a:t>LDA can be applied to categorize text documents into different topics or sentiment classes.</a:t>
            </a:r>
          </a:p>
          <a:p>
            <a:pPr>
              <a:lnSpc>
                <a:spcPts val="4620"/>
              </a:lnSpc>
              <a:spcBef>
                <a:spcPct val="0"/>
              </a:spcBef>
            </a:pPr>
            <a:endParaRPr lang="en-US" sz="3300">
              <a:solidFill>
                <a:srgbClr val="000000"/>
              </a:solidFill>
              <a:latin typeface="Poppins"/>
            </a:endParaRPr>
          </a:p>
          <a:p>
            <a:pPr>
              <a:lnSpc>
                <a:spcPts val="5599"/>
              </a:lnSpc>
              <a:spcBef>
                <a:spcPct val="0"/>
              </a:spcBef>
            </a:pPr>
            <a:r>
              <a:rPr lang="en-US" sz="3999">
                <a:solidFill>
                  <a:srgbClr val="000000"/>
                </a:solidFill>
                <a:latin typeface="Poppins Bold"/>
              </a:rPr>
              <a:t>Document Clustering:</a:t>
            </a:r>
          </a:p>
          <a:p>
            <a:pPr>
              <a:lnSpc>
                <a:spcPts val="4620"/>
              </a:lnSpc>
              <a:spcBef>
                <a:spcPct val="0"/>
              </a:spcBef>
            </a:pPr>
            <a:r>
              <a:rPr lang="en-US" sz="3300">
                <a:solidFill>
                  <a:srgbClr val="000000"/>
                </a:solidFill>
                <a:latin typeface="Poppins"/>
              </a:rPr>
              <a:t> LDA is used to group similar documents together based on their content.</a:t>
            </a:r>
          </a:p>
        </p:txBody>
      </p:sp>
      <p:grpSp>
        <p:nvGrpSpPr>
          <p:cNvPr id="4" name="Group 4"/>
          <p:cNvGrpSpPr/>
          <p:nvPr/>
        </p:nvGrpSpPr>
        <p:grpSpPr>
          <a:xfrm>
            <a:off x="0"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40328"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59402" y="0"/>
            <a:ext cx="5228598" cy="6356958"/>
          </a:xfrm>
          <a:custGeom>
            <a:avLst/>
            <a:gdLst/>
            <a:ahLst/>
            <a:cxnLst/>
            <a:rect l="l" t="t" r="r" b="b"/>
            <a:pathLst>
              <a:path w="5228598" h="6356958">
                <a:moveTo>
                  <a:pt x="0" y="0"/>
                </a:moveTo>
                <a:lnTo>
                  <a:pt x="5228598" y="0"/>
                </a:lnTo>
                <a:lnTo>
                  <a:pt x="5228598" y="6356958"/>
                </a:lnTo>
                <a:lnTo>
                  <a:pt x="0" y="635695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88448" y="2783308"/>
            <a:ext cx="17199552" cy="7368466"/>
          </a:xfrm>
          <a:prstGeom prst="rect">
            <a:avLst/>
          </a:prstGeom>
        </p:spPr>
        <p:txBody>
          <a:bodyPr lIns="0" tIns="0" rIns="0" bIns="0" rtlCol="0" anchor="t">
            <a:spAutoFit/>
          </a:bodyPr>
          <a:lstStyle/>
          <a:p>
            <a:pPr algn="just">
              <a:lnSpc>
                <a:spcPts val="7860"/>
              </a:lnSpc>
              <a:spcBef>
                <a:spcPct val="0"/>
              </a:spcBef>
            </a:pPr>
            <a:r>
              <a:rPr lang="en-US" sz="5614">
                <a:solidFill>
                  <a:srgbClr val="000000"/>
                </a:solidFill>
                <a:latin typeface="Poppins Bold"/>
              </a:rPr>
              <a:t>Medical Imaging:</a:t>
            </a:r>
          </a:p>
          <a:p>
            <a:pPr algn="just">
              <a:lnSpc>
                <a:spcPts val="4990"/>
              </a:lnSpc>
            </a:pPr>
            <a:r>
              <a:rPr lang="en-US" sz="3564">
                <a:solidFill>
                  <a:srgbClr val="000000"/>
                </a:solidFill>
                <a:latin typeface="Poppins Bold"/>
              </a:rPr>
              <a:t>Tumor Detection:</a:t>
            </a:r>
          </a:p>
          <a:p>
            <a:pPr algn="just">
              <a:lnSpc>
                <a:spcPts val="4117"/>
              </a:lnSpc>
            </a:pPr>
            <a:r>
              <a:rPr lang="en-US" sz="2941">
                <a:solidFill>
                  <a:srgbClr val="000000"/>
                </a:solidFill>
                <a:latin typeface="Poppins"/>
              </a:rPr>
              <a:t> LDA can aid in the detection of tumors or anomalies in m</a:t>
            </a:r>
            <a:r>
              <a:rPr lang="en-US" sz="2941">
                <a:solidFill>
                  <a:srgbClr val="010101"/>
                </a:solidFill>
                <a:latin typeface="Poppins"/>
              </a:rPr>
              <a:t>edical images</a:t>
            </a:r>
            <a:r>
              <a:rPr lang="en-US" sz="2941">
                <a:solidFill>
                  <a:srgbClr val="000000"/>
                </a:solidFill>
                <a:latin typeface="Poppins"/>
              </a:rPr>
              <a:t> like</a:t>
            </a:r>
            <a:r>
              <a:rPr lang="en-US" sz="2941">
                <a:solidFill>
                  <a:srgbClr val="FFFFFF"/>
                </a:solidFill>
                <a:latin typeface="Poppins"/>
              </a:rPr>
              <a:t> mam</a:t>
            </a:r>
            <a:r>
              <a:rPr lang="en-US" sz="2941">
                <a:solidFill>
                  <a:srgbClr val="000000"/>
                </a:solidFill>
                <a:latin typeface="Poppins"/>
              </a:rPr>
              <a:t>mograms.</a:t>
            </a:r>
          </a:p>
          <a:p>
            <a:pPr algn="just">
              <a:lnSpc>
                <a:spcPts val="4117"/>
              </a:lnSpc>
            </a:pPr>
            <a:endParaRPr lang="en-US" sz="2941">
              <a:solidFill>
                <a:srgbClr val="000000"/>
              </a:solidFill>
              <a:latin typeface="Poppins"/>
            </a:endParaRPr>
          </a:p>
          <a:p>
            <a:pPr algn="just">
              <a:lnSpc>
                <a:spcPts val="7860"/>
              </a:lnSpc>
            </a:pPr>
            <a:r>
              <a:rPr lang="en-US" sz="5614">
                <a:solidFill>
                  <a:srgbClr val="000000"/>
                </a:solidFill>
                <a:latin typeface="Poppins Bold"/>
              </a:rPr>
              <a:t>Quality Control:</a:t>
            </a:r>
          </a:p>
          <a:p>
            <a:pPr algn="just">
              <a:lnSpc>
                <a:spcPts val="4990"/>
              </a:lnSpc>
            </a:pPr>
            <a:r>
              <a:rPr lang="en-US" sz="3564">
                <a:solidFill>
                  <a:srgbClr val="000000"/>
                </a:solidFill>
                <a:latin typeface="Poppins Bold"/>
              </a:rPr>
              <a:t>Manufacturing: </a:t>
            </a:r>
          </a:p>
          <a:p>
            <a:pPr algn="just">
              <a:lnSpc>
                <a:spcPts val="4117"/>
              </a:lnSpc>
            </a:pPr>
            <a:r>
              <a:rPr lang="en-US" sz="2941">
                <a:solidFill>
                  <a:srgbClr val="000000"/>
                </a:solidFill>
                <a:latin typeface="Poppins"/>
              </a:rPr>
              <a:t>LDA is employed in manufacturing to separate products into categories like "defective" and "acceptable" based on quality measurements.</a:t>
            </a:r>
          </a:p>
          <a:p>
            <a:pPr algn="just">
              <a:lnSpc>
                <a:spcPts val="7860"/>
              </a:lnSpc>
            </a:pPr>
            <a:endParaRPr lang="en-US" sz="2941">
              <a:solidFill>
                <a:srgbClr val="000000"/>
              </a:solidFill>
              <a:latin typeface="Poppins"/>
            </a:endParaRPr>
          </a:p>
          <a:p>
            <a:pPr algn="just">
              <a:lnSpc>
                <a:spcPts val="4117"/>
              </a:lnSpc>
            </a:pPr>
            <a:endParaRPr lang="en-US" sz="2941">
              <a:solidFill>
                <a:srgbClr val="000000"/>
              </a:solidFill>
              <a:latin typeface="Poppins"/>
            </a:endParaRPr>
          </a:p>
          <a:p>
            <a:pPr algn="just">
              <a:lnSpc>
                <a:spcPts val="4117"/>
              </a:lnSpc>
              <a:spcBef>
                <a:spcPct val="0"/>
              </a:spcBef>
            </a:pPr>
            <a:endParaRPr lang="en-US" sz="2941">
              <a:solidFill>
                <a:srgbClr val="000000"/>
              </a:solidFill>
              <a:latin typeface="Poppins"/>
            </a:endParaRPr>
          </a:p>
        </p:txBody>
      </p:sp>
      <p:grpSp>
        <p:nvGrpSpPr>
          <p:cNvPr id="4" name="Group 4"/>
          <p:cNvGrpSpPr/>
          <p:nvPr/>
        </p:nvGrpSpPr>
        <p:grpSpPr>
          <a:xfrm>
            <a:off x="0" y="0"/>
            <a:ext cx="2176895" cy="2150918"/>
            <a:chOff x="0" y="0"/>
            <a:chExt cx="573339" cy="566497"/>
          </a:xfrm>
        </p:grpSpPr>
        <p:sp>
          <p:nvSpPr>
            <p:cNvPr id="5" name="Freeform 5"/>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40328" y="-568902"/>
            <a:ext cx="2332759" cy="2280805"/>
            <a:chOff x="0" y="0"/>
            <a:chExt cx="614389" cy="600706"/>
          </a:xfrm>
        </p:grpSpPr>
        <p:sp>
          <p:nvSpPr>
            <p:cNvPr id="8" name="Freeform 8"/>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70900" y="2436899"/>
            <a:ext cx="17217100" cy="7174230"/>
          </a:xfrm>
          <a:prstGeom prst="rect">
            <a:avLst/>
          </a:prstGeom>
        </p:spPr>
        <p:txBody>
          <a:bodyPr lIns="0" tIns="0" rIns="0" bIns="0" rtlCol="0" anchor="t">
            <a:spAutoFit/>
          </a:bodyPr>
          <a:lstStyle/>
          <a:p>
            <a:pPr algn="just">
              <a:lnSpc>
                <a:spcPts val="8819"/>
              </a:lnSpc>
            </a:pPr>
            <a:r>
              <a:rPr lang="en-US" sz="6300">
                <a:solidFill>
                  <a:srgbClr val="000000"/>
                </a:solidFill>
                <a:latin typeface="Poppins Bold"/>
              </a:rPr>
              <a:t>Sports Analytics:</a:t>
            </a:r>
          </a:p>
          <a:p>
            <a:pPr algn="just">
              <a:lnSpc>
                <a:spcPts val="5599"/>
              </a:lnSpc>
            </a:pPr>
            <a:r>
              <a:rPr lang="en-US" sz="3999">
                <a:solidFill>
                  <a:srgbClr val="000000"/>
                </a:solidFill>
                <a:latin typeface="Poppins Bold"/>
              </a:rPr>
              <a:t>Game Strategy: </a:t>
            </a:r>
          </a:p>
          <a:p>
            <a:pPr algn="just">
              <a:lnSpc>
                <a:spcPts val="4620"/>
              </a:lnSpc>
            </a:pPr>
            <a:r>
              <a:rPr lang="en-US" sz="3300">
                <a:solidFill>
                  <a:srgbClr val="000000"/>
                </a:solidFill>
                <a:latin typeface="Poppins"/>
              </a:rPr>
              <a:t>It can help in analyzing opponent strategies and</a:t>
            </a:r>
          </a:p>
          <a:p>
            <a:pPr algn="just">
              <a:lnSpc>
                <a:spcPts val="4620"/>
              </a:lnSpc>
            </a:pPr>
            <a:r>
              <a:rPr lang="en-US" sz="3300">
                <a:solidFill>
                  <a:srgbClr val="000000"/>
                </a:solidFill>
                <a:latin typeface="Poppins"/>
              </a:rPr>
              <a:t> optimizing game plans.</a:t>
            </a:r>
          </a:p>
          <a:p>
            <a:pPr algn="just">
              <a:lnSpc>
                <a:spcPts val="4620"/>
              </a:lnSpc>
            </a:pPr>
            <a:endParaRPr lang="en-US" sz="3300">
              <a:solidFill>
                <a:srgbClr val="000000"/>
              </a:solidFill>
              <a:latin typeface="Poppins"/>
            </a:endParaRPr>
          </a:p>
          <a:p>
            <a:pPr algn="just">
              <a:lnSpc>
                <a:spcPts val="8819"/>
              </a:lnSpc>
            </a:pPr>
            <a:r>
              <a:rPr lang="en-US" sz="6300">
                <a:solidFill>
                  <a:srgbClr val="000000"/>
                </a:solidFill>
                <a:latin typeface="Poppins Bold"/>
              </a:rPr>
              <a:t>Environmental Monitoring:</a:t>
            </a:r>
          </a:p>
          <a:p>
            <a:pPr algn="just">
              <a:lnSpc>
                <a:spcPts val="5599"/>
              </a:lnSpc>
            </a:pPr>
            <a:r>
              <a:rPr lang="en-US" sz="3999">
                <a:solidFill>
                  <a:srgbClr val="000000"/>
                </a:solidFill>
                <a:latin typeface="Poppins Bold"/>
              </a:rPr>
              <a:t>Air Quality Analysis: </a:t>
            </a:r>
          </a:p>
          <a:p>
            <a:pPr algn="just">
              <a:lnSpc>
                <a:spcPts val="4620"/>
              </a:lnSpc>
            </a:pPr>
            <a:r>
              <a:rPr lang="en-US" sz="3300">
                <a:solidFill>
                  <a:srgbClr val="000000"/>
                </a:solidFill>
                <a:latin typeface="Poppins"/>
              </a:rPr>
              <a:t>LDA can assist in classifying air quality data into different pollution levels, aiding in environmental protection efforts.</a:t>
            </a:r>
          </a:p>
          <a:p>
            <a:pPr algn="just">
              <a:lnSpc>
                <a:spcPts val="4620"/>
              </a:lnSpc>
            </a:pPr>
            <a:endParaRPr lang="en-US" sz="3300">
              <a:solidFill>
                <a:srgbClr val="000000"/>
              </a:solidFill>
              <a:latin typeface="Poppins"/>
            </a:endParaRPr>
          </a:p>
        </p:txBody>
      </p:sp>
      <p:grpSp>
        <p:nvGrpSpPr>
          <p:cNvPr id="3" name="Group 3"/>
          <p:cNvGrpSpPr/>
          <p:nvPr/>
        </p:nvGrpSpPr>
        <p:grpSpPr>
          <a:xfrm>
            <a:off x="0" y="0"/>
            <a:ext cx="2176895" cy="2150918"/>
            <a:chOff x="0" y="0"/>
            <a:chExt cx="573339" cy="566497"/>
          </a:xfrm>
        </p:grpSpPr>
        <p:sp>
          <p:nvSpPr>
            <p:cNvPr id="4" name="Freeform 4"/>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40328" y="-568902"/>
            <a:ext cx="2332759" cy="2280805"/>
            <a:chOff x="0" y="0"/>
            <a:chExt cx="614389" cy="600706"/>
          </a:xfrm>
        </p:grpSpPr>
        <p:sp>
          <p:nvSpPr>
            <p:cNvPr id="7" name="Freeform 7"/>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395172" y="1351453"/>
            <a:ext cx="5370676" cy="5827635"/>
          </a:xfrm>
          <a:custGeom>
            <a:avLst/>
            <a:gdLst/>
            <a:ahLst/>
            <a:cxnLst/>
            <a:rect l="l" t="t" r="r" b="b"/>
            <a:pathLst>
              <a:path w="5370676" h="5827635">
                <a:moveTo>
                  <a:pt x="0" y="0"/>
                </a:moveTo>
                <a:lnTo>
                  <a:pt x="5370676" y="0"/>
                </a:lnTo>
                <a:lnTo>
                  <a:pt x="5370676" y="5827635"/>
                </a:lnTo>
                <a:lnTo>
                  <a:pt x="0" y="5827635"/>
                </a:lnTo>
                <a:lnTo>
                  <a:pt x="0" y="0"/>
                </a:lnTo>
                <a:close/>
              </a:path>
            </a:pathLst>
          </a:custGeom>
          <a:blipFill>
            <a:blip r:embed="rId2"/>
            <a:stretch>
              <a:fillRect l="-48611" r="-41176"/>
            </a:stretch>
          </a:blipFill>
        </p:spPr>
        <p:txBody>
          <a:bodyPr/>
          <a:lstStyle/>
          <a:p>
            <a:endParaRPr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4105" y="1383552"/>
            <a:ext cx="15039790" cy="7519895"/>
          </a:xfrm>
          <a:custGeom>
            <a:avLst/>
            <a:gdLst/>
            <a:ahLst/>
            <a:cxnLst/>
            <a:rect l="l" t="t" r="r" b="b"/>
            <a:pathLst>
              <a:path w="15039790" h="7519895">
                <a:moveTo>
                  <a:pt x="0" y="0"/>
                </a:moveTo>
                <a:lnTo>
                  <a:pt x="15039790" y="0"/>
                </a:lnTo>
                <a:lnTo>
                  <a:pt x="15039790" y="7519896"/>
                </a:lnTo>
                <a:lnTo>
                  <a:pt x="0" y="7519896"/>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0"/>
            <a:ext cx="2176895" cy="2150918"/>
            <a:chOff x="0" y="0"/>
            <a:chExt cx="573339" cy="566497"/>
          </a:xfrm>
        </p:grpSpPr>
        <p:sp>
          <p:nvSpPr>
            <p:cNvPr id="3" name="Freeform 3"/>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30803" y="-568902"/>
            <a:ext cx="2332759" cy="2280805"/>
            <a:chOff x="0" y="0"/>
            <a:chExt cx="614389" cy="600706"/>
          </a:xfrm>
        </p:grpSpPr>
        <p:sp>
          <p:nvSpPr>
            <p:cNvPr id="6" name="Freeform 6"/>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497674" y="534624"/>
            <a:ext cx="11932087" cy="1177278"/>
          </a:xfrm>
          <a:prstGeom prst="rect">
            <a:avLst/>
          </a:prstGeom>
        </p:spPr>
        <p:txBody>
          <a:bodyPr lIns="0" tIns="0" rIns="0" bIns="0" rtlCol="0" anchor="t">
            <a:spAutoFit/>
          </a:bodyPr>
          <a:lstStyle/>
          <a:p>
            <a:pPr marL="0" lvl="0" indent="0" algn="ctr">
              <a:lnSpc>
                <a:spcPts val="9660"/>
              </a:lnSpc>
              <a:spcBef>
                <a:spcPct val="0"/>
              </a:spcBef>
            </a:pPr>
            <a:r>
              <a:rPr lang="en-US" sz="6900">
                <a:solidFill>
                  <a:srgbClr val="010101"/>
                </a:solidFill>
                <a:latin typeface="Canva Sans Bold"/>
              </a:rPr>
              <a:t>Steps For Calculating PCA    </a:t>
            </a:r>
          </a:p>
        </p:txBody>
      </p:sp>
      <p:sp>
        <p:nvSpPr>
          <p:cNvPr id="9" name="TextBox 9"/>
          <p:cNvSpPr txBox="1"/>
          <p:nvPr/>
        </p:nvSpPr>
        <p:spPr>
          <a:xfrm>
            <a:off x="1262495" y="2559945"/>
            <a:ext cx="17025505" cy="5650362"/>
          </a:xfrm>
          <a:prstGeom prst="rect">
            <a:avLst/>
          </a:prstGeom>
        </p:spPr>
        <p:txBody>
          <a:bodyPr lIns="0" tIns="0" rIns="0" bIns="0" rtlCol="0" anchor="t">
            <a:spAutoFit/>
          </a:bodyPr>
          <a:lstStyle/>
          <a:p>
            <a:pPr marL="734051" lvl="1" indent="-367026">
              <a:lnSpc>
                <a:spcPts val="7513"/>
              </a:lnSpc>
              <a:buFont typeface="Arial"/>
              <a:buChar char="•"/>
            </a:pPr>
            <a:r>
              <a:rPr lang="en-US" sz="3399">
                <a:solidFill>
                  <a:srgbClr val="010101"/>
                </a:solidFill>
                <a:latin typeface="Poppins"/>
              </a:rPr>
              <a:t>Find mean </a:t>
            </a:r>
          </a:p>
          <a:p>
            <a:pPr marL="734051" lvl="1" indent="-367026">
              <a:lnSpc>
                <a:spcPts val="7513"/>
              </a:lnSpc>
              <a:buFont typeface="Arial"/>
              <a:buChar char="•"/>
            </a:pPr>
            <a:r>
              <a:rPr lang="en-US" sz="3399">
                <a:solidFill>
                  <a:srgbClr val="010101"/>
                </a:solidFill>
                <a:latin typeface="Poppins"/>
              </a:rPr>
              <a:t>Compute the covariance matrix for the data variables</a:t>
            </a:r>
          </a:p>
          <a:p>
            <a:pPr marL="734051" lvl="1" indent="-367026">
              <a:lnSpc>
                <a:spcPts val="7513"/>
              </a:lnSpc>
              <a:buFont typeface="Arial"/>
              <a:buChar char="•"/>
            </a:pPr>
            <a:r>
              <a:rPr lang="en-US" sz="3399">
                <a:solidFill>
                  <a:srgbClr val="010101"/>
                </a:solidFill>
                <a:latin typeface="Poppins"/>
              </a:rPr>
              <a:t>Computing the eigenvectors and eigenvalues and order them in               descending order</a:t>
            </a:r>
          </a:p>
          <a:p>
            <a:pPr marL="734051" lvl="1" indent="-367026">
              <a:lnSpc>
                <a:spcPts val="7513"/>
              </a:lnSpc>
              <a:buFont typeface="Arial"/>
              <a:buChar char="•"/>
            </a:pPr>
            <a:r>
              <a:rPr lang="en-US" sz="3399">
                <a:solidFill>
                  <a:srgbClr val="010101"/>
                </a:solidFill>
                <a:latin typeface="Poppins"/>
              </a:rPr>
              <a:t>Then, calculate the Principal Components</a:t>
            </a:r>
          </a:p>
          <a:p>
            <a:pPr>
              <a:lnSpc>
                <a:spcPts val="7513"/>
              </a:lnSpc>
            </a:pPr>
            <a:endParaRPr lang="en-US" sz="3399">
              <a:solidFill>
                <a:srgbClr val="010101"/>
              </a:solidFill>
              <a:latin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83234" y="1522354"/>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C8C2CB"/>
            </a:solidFill>
          </p:spPr>
          <p:txBody>
            <a:bodyPr/>
            <a:lstStyle/>
            <a:p>
              <a:endParaRPr lang="en-IN"/>
            </a:p>
          </p:txBody>
        </p:sp>
        <p:sp>
          <p:nvSpPr>
            <p:cNvPr id="4" name="TextBox 4"/>
            <p:cNvSpPr txBox="1"/>
            <p:nvPr/>
          </p:nvSpPr>
          <p:spPr>
            <a:xfrm>
              <a:off x="88900" y="31750"/>
              <a:ext cx="635000" cy="6921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099254" y="4943193"/>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C8C2CB"/>
            </a:solidFill>
          </p:spPr>
          <p:txBody>
            <a:bodyPr/>
            <a:lstStyle/>
            <a:p>
              <a:endParaRPr lang="en-IN"/>
            </a:p>
          </p:txBody>
        </p:sp>
        <p:sp>
          <p:nvSpPr>
            <p:cNvPr id="7" name="TextBox 7"/>
            <p:cNvSpPr txBox="1"/>
            <p:nvPr/>
          </p:nvSpPr>
          <p:spPr>
            <a:xfrm>
              <a:off x="88900" y="31750"/>
              <a:ext cx="635000" cy="6921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651829" y="3011743"/>
            <a:ext cx="11003392" cy="3809238"/>
            <a:chOff x="0" y="-14133"/>
            <a:chExt cx="2898013" cy="1003256"/>
          </a:xfrm>
        </p:grpSpPr>
        <p:sp>
          <p:nvSpPr>
            <p:cNvPr id="9" name="Freeform 9"/>
            <p:cNvSpPr/>
            <p:nvPr/>
          </p:nvSpPr>
          <p:spPr>
            <a:xfrm>
              <a:off x="0" y="0"/>
              <a:ext cx="2898013" cy="989123"/>
            </a:xfrm>
            <a:custGeom>
              <a:avLst/>
              <a:gdLst/>
              <a:ahLst/>
              <a:cxnLst/>
              <a:rect l="l" t="t" r="r" b="b"/>
              <a:pathLst>
                <a:path w="2898013" h="989123">
                  <a:moveTo>
                    <a:pt x="35883" y="0"/>
                  </a:moveTo>
                  <a:lnTo>
                    <a:pt x="2862130" y="0"/>
                  </a:lnTo>
                  <a:cubicBezTo>
                    <a:pt x="2881947" y="0"/>
                    <a:pt x="2898013" y="16065"/>
                    <a:pt x="2898013" y="35883"/>
                  </a:cubicBezTo>
                  <a:lnTo>
                    <a:pt x="2898013" y="953240"/>
                  </a:lnTo>
                  <a:cubicBezTo>
                    <a:pt x="2898013" y="962757"/>
                    <a:pt x="2894232" y="971884"/>
                    <a:pt x="2887503" y="978613"/>
                  </a:cubicBezTo>
                  <a:cubicBezTo>
                    <a:pt x="2880773" y="985343"/>
                    <a:pt x="2871646" y="989123"/>
                    <a:pt x="2862130" y="989123"/>
                  </a:cubicBezTo>
                  <a:lnTo>
                    <a:pt x="35883" y="989123"/>
                  </a:lnTo>
                  <a:cubicBezTo>
                    <a:pt x="16065" y="989123"/>
                    <a:pt x="0" y="973058"/>
                    <a:pt x="0" y="953240"/>
                  </a:cubicBezTo>
                  <a:lnTo>
                    <a:pt x="0" y="35883"/>
                  </a:lnTo>
                  <a:cubicBezTo>
                    <a:pt x="0" y="16065"/>
                    <a:pt x="16065" y="0"/>
                    <a:pt x="35883" y="0"/>
                  </a:cubicBezTo>
                  <a:close/>
                </a:path>
              </a:pathLst>
            </a:custGeom>
            <a:solidFill>
              <a:srgbClr val="593C8F"/>
            </a:solidFill>
          </p:spPr>
          <p:txBody>
            <a:bodyPr/>
            <a:lstStyle/>
            <a:p>
              <a:endParaRPr lang="en-IN"/>
            </a:p>
          </p:txBody>
        </p:sp>
        <p:sp>
          <p:nvSpPr>
            <p:cNvPr id="10" name="TextBox 10"/>
            <p:cNvSpPr txBox="1"/>
            <p:nvPr/>
          </p:nvSpPr>
          <p:spPr>
            <a:xfrm>
              <a:off x="61727" y="-14133"/>
              <a:ext cx="2693633" cy="946150"/>
            </a:xfrm>
            <a:prstGeom prst="rect">
              <a:avLst/>
            </a:prstGeom>
          </p:spPr>
          <p:txBody>
            <a:bodyPr lIns="50800" tIns="50800" rIns="50800" bIns="50800" rtlCol="0" anchor="ctr"/>
            <a:lstStyle/>
            <a:p>
              <a:pPr algn="ctr">
                <a:lnSpc>
                  <a:spcPts val="6999"/>
                </a:lnSpc>
              </a:pPr>
              <a:r>
                <a:rPr lang="en-US" sz="4999" dirty="0">
                  <a:solidFill>
                    <a:srgbClr val="FFFFFF"/>
                  </a:solidFill>
                  <a:latin typeface="Poppins"/>
                </a:rPr>
                <a:t>APPLICATION OF PCA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176895" cy="2150918"/>
            <a:chOff x="0" y="0"/>
            <a:chExt cx="573339" cy="566497"/>
          </a:xfrm>
        </p:grpSpPr>
        <p:sp>
          <p:nvSpPr>
            <p:cNvPr id="3" name="Freeform 3"/>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40328" y="-568902"/>
            <a:ext cx="2332759" cy="2280805"/>
            <a:chOff x="0" y="0"/>
            <a:chExt cx="614389" cy="600706"/>
          </a:xfrm>
        </p:grpSpPr>
        <p:sp>
          <p:nvSpPr>
            <p:cNvPr id="6" name="Freeform 6"/>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0F0F0"/>
            </a:solidFill>
          </p:spPr>
          <p:txBody>
            <a:bodyPr/>
            <a:lstStyle/>
            <a:p>
              <a:endParaRPr lang="en-I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161152" y="479150"/>
            <a:ext cx="4074676"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Canva Sans Bold"/>
              </a:rPr>
              <a:t>Applications</a:t>
            </a:r>
          </a:p>
        </p:txBody>
      </p:sp>
      <p:sp>
        <p:nvSpPr>
          <p:cNvPr id="9" name="TextBox 9"/>
          <p:cNvSpPr txBox="1"/>
          <p:nvPr/>
        </p:nvSpPr>
        <p:spPr>
          <a:xfrm>
            <a:off x="2176895" y="2232218"/>
            <a:ext cx="7185422" cy="5290231"/>
          </a:xfrm>
          <a:prstGeom prst="rect">
            <a:avLst/>
          </a:prstGeom>
        </p:spPr>
        <p:txBody>
          <a:bodyPr lIns="0" tIns="0" rIns="0" bIns="0" rtlCol="0" anchor="t">
            <a:spAutoFit/>
          </a:bodyPr>
          <a:lstStyle/>
          <a:p>
            <a:pPr marL="734059" lvl="1" indent="-367030">
              <a:lnSpc>
                <a:spcPts val="8499"/>
              </a:lnSpc>
              <a:buFont typeface="Arial"/>
              <a:buChar char="•"/>
            </a:pPr>
            <a:r>
              <a:rPr lang="en-US" sz="3399" dirty="0">
                <a:solidFill>
                  <a:srgbClr val="000000"/>
                </a:solidFill>
                <a:latin typeface="Canva Sans"/>
              </a:rPr>
              <a:t>Neuroscience</a:t>
            </a:r>
          </a:p>
          <a:p>
            <a:pPr marL="734059" lvl="1" indent="-367030">
              <a:lnSpc>
                <a:spcPts val="8499"/>
              </a:lnSpc>
              <a:buFont typeface="Arial"/>
              <a:buChar char="•"/>
            </a:pPr>
            <a:r>
              <a:rPr lang="en-US" sz="3399" dirty="0">
                <a:solidFill>
                  <a:srgbClr val="000000"/>
                </a:solidFill>
                <a:latin typeface="Canva Sans"/>
              </a:rPr>
              <a:t>Facial Recognition</a:t>
            </a:r>
          </a:p>
          <a:p>
            <a:pPr marL="734059" lvl="1" indent="-367030">
              <a:lnSpc>
                <a:spcPts val="8499"/>
              </a:lnSpc>
              <a:buFont typeface="Arial"/>
              <a:buChar char="•"/>
            </a:pPr>
            <a:r>
              <a:rPr lang="en-US" sz="3399" dirty="0">
                <a:solidFill>
                  <a:srgbClr val="000000"/>
                </a:solidFill>
                <a:latin typeface="Canva Sans"/>
              </a:rPr>
              <a:t>Image and Video compression</a:t>
            </a:r>
          </a:p>
          <a:p>
            <a:pPr marL="734059" lvl="1" indent="-367030">
              <a:lnSpc>
                <a:spcPts val="8499"/>
              </a:lnSpc>
              <a:buFont typeface="Arial"/>
              <a:buChar char="•"/>
            </a:pPr>
            <a:r>
              <a:rPr lang="en-US" sz="3399" dirty="0">
                <a:solidFill>
                  <a:srgbClr val="000000"/>
                </a:solidFill>
                <a:latin typeface="Canva Sans"/>
              </a:rPr>
              <a:t>Healthcare Models</a:t>
            </a:r>
          </a:p>
          <a:p>
            <a:pPr marL="734059" lvl="1" indent="-367030">
              <a:lnSpc>
                <a:spcPts val="8499"/>
              </a:lnSpc>
              <a:buFont typeface="Arial"/>
              <a:buChar char="•"/>
            </a:pPr>
            <a:r>
              <a:rPr lang="en-US" sz="3399" dirty="0">
                <a:solidFill>
                  <a:srgbClr val="000000"/>
                </a:solidFill>
                <a:latin typeface="Canva Sans"/>
              </a:rPr>
              <a:t>Noise Reduction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83234" y="1522354"/>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C8C2CB"/>
            </a:solidFill>
          </p:spPr>
          <p:txBody>
            <a:bodyPr/>
            <a:lstStyle/>
            <a:p>
              <a:endParaRPr lang="en-IN"/>
            </a:p>
          </p:txBody>
        </p:sp>
        <p:sp>
          <p:nvSpPr>
            <p:cNvPr id="4" name="TextBox 4"/>
            <p:cNvSpPr txBox="1"/>
            <p:nvPr/>
          </p:nvSpPr>
          <p:spPr>
            <a:xfrm>
              <a:off x="88900" y="31750"/>
              <a:ext cx="635000" cy="6921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099254" y="4943193"/>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C8C2CB"/>
            </a:solidFill>
          </p:spPr>
          <p:txBody>
            <a:bodyPr/>
            <a:lstStyle/>
            <a:p>
              <a:endParaRPr lang="en-IN"/>
            </a:p>
          </p:txBody>
        </p:sp>
        <p:sp>
          <p:nvSpPr>
            <p:cNvPr id="7" name="TextBox 7"/>
            <p:cNvSpPr txBox="1"/>
            <p:nvPr/>
          </p:nvSpPr>
          <p:spPr>
            <a:xfrm>
              <a:off x="88900" y="31750"/>
              <a:ext cx="635000" cy="6921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651829" y="2559091"/>
            <a:ext cx="11283370" cy="4261890"/>
            <a:chOff x="0" y="-133350"/>
            <a:chExt cx="2971752" cy="1122473"/>
          </a:xfrm>
        </p:grpSpPr>
        <p:sp>
          <p:nvSpPr>
            <p:cNvPr id="9" name="Freeform 9"/>
            <p:cNvSpPr/>
            <p:nvPr/>
          </p:nvSpPr>
          <p:spPr>
            <a:xfrm>
              <a:off x="0" y="0"/>
              <a:ext cx="2898013" cy="989123"/>
            </a:xfrm>
            <a:custGeom>
              <a:avLst/>
              <a:gdLst/>
              <a:ahLst/>
              <a:cxnLst/>
              <a:rect l="l" t="t" r="r" b="b"/>
              <a:pathLst>
                <a:path w="2898013" h="989123">
                  <a:moveTo>
                    <a:pt x="35883" y="0"/>
                  </a:moveTo>
                  <a:lnTo>
                    <a:pt x="2862130" y="0"/>
                  </a:lnTo>
                  <a:cubicBezTo>
                    <a:pt x="2881947" y="0"/>
                    <a:pt x="2898013" y="16065"/>
                    <a:pt x="2898013" y="35883"/>
                  </a:cubicBezTo>
                  <a:lnTo>
                    <a:pt x="2898013" y="953240"/>
                  </a:lnTo>
                  <a:cubicBezTo>
                    <a:pt x="2898013" y="962757"/>
                    <a:pt x="2894232" y="971884"/>
                    <a:pt x="2887503" y="978613"/>
                  </a:cubicBezTo>
                  <a:cubicBezTo>
                    <a:pt x="2880773" y="985343"/>
                    <a:pt x="2871646" y="989123"/>
                    <a:pt x="2862130" y="989123"/>
                  </a:cubicBezTo>
                  <a:lnTo>
                    <a:pt x="35883" y="989123"/>
                  </a:lnTo>
                  <a:cubicBezTo>
                    <a:pt x="16065" y="989123"/>
                    <a:pt x="0" y="973058"/>
                    <a:pt x="0" y="953240"/>
                  </a:cubicBezTo>
                  <a:lnTo>
                    <a:pt x="0" y="35883"/>
                  </a:lnTo>
                  <a:cubicBezTo>
                    <a:pt x="0" y="16065"/>
                    <a:pt x="16065" y="0"/>
                    <a:pt x="35883" y="0"/>
                  </a:cubicBezTo>
                  <a:close/>
                </a:path>
              </a:pathLst>
            </a:custGeom>
            <a:solidFill>
              <a:srgbClr val="593C8F"/>
            </a:solidFill>
          </p:spPr>
          <p:txBody>
            <a:bodyPr/>
            <a:lstStyle/>
            <a:p>
              <a:endParaRPr lang="en-IN"/>
            </a:p>
          </p:txBody>
        </p:sp>
        <p:sp>
          <p:nvSpPr>
            <p:cNvPr id="10" name="TextBox 10"/>
            <p:cNvSpPr txBox="1"/>
            <p:nvPr/>
          </p:nvSpPr>
          <p:spPr>
            <a:xfrm>
              <a:off x="0" y="-133350"/>
              <a:ext cx="2971752" cy="946150"/>
            </a:xfrm>
            <a:prstGeom prst="rect">
              <a:avLst/>
            </a:prstGeom>
          </p:spPr>
          <p:txBody>
            <a:bodyPr lIns="50800" tIns="50800" rIns="50800" bIns="50800" rtlCol="0" anchor="ctr"/>
            <a:lstStyle/>
            <a:p>
              <a:pPr algn="ctr">
                <a:lnSpc>
                  <a:spcPts val="6999"/>
                </a:lnSpc>
              </a:pPr>
              <a:r>
                <a:rPr lang="en-US" sz="4999" dirty="0">
                  <a:solidFill>
                    <a:srgbClr val="FFFFFF"/>
                  </a:solidFill>
                  <a:latin typeface="Poppins"/>
                </a:rPr>
                <a:t>Relation between PCA and SVD</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578090094"/>
              </p:ext>
            </p:extLst>
          </p:nvPr>
        </p:nvGraphicFramePr>
        <p:xfrm>
          <a:off x="2226252" y="1352846"/>
          <a:ext cx="13835495" cy="7828353"/>
        </p:xfrm>
        <a:graphic>
          <a:graphicData uri="http://schemas.openxmlformats.org/drawingml/2006/table">
            <a:tbl>
              <a:tblPr/>
              <a:tblGrid>
                <a:gridCol w="4611832">
                  <a:extLst>
                    <a:ext uri="{9D8B030D-6E8A-4147-A177-3AD203B41FA5}">
                      <a16:colId xmlns:a16="http://schemas.microsoft.com/office/drawing/2014/main" val="20000"/>
                    </a:ext>
                  </a:extLst>
                </a:gridCol>
                <a:gridCol w="4993393">
                  <a:extLst>
                    <a:ext uri="{9D8B030D-6E8A-4147-A177-3AD203B41FA5}">
                      <a16:colId xmlns:a16="http://schemas.microsoft.com/office/drawing/2014/main" val="20001"/>
                    </a:ext>
                  </a:extLst>
                </a:gridCol>
                <a:gridCol w="4230270">
                  <a:extLst>
                    <a:ext uri="{9D8B030D-6E8A-4147-A177-3AD203B41FA5}">
                      <a16:colId xmlns:a16="http://schemas.microsoft.com/office/drawing/2014/main" val="20002"/>
                    </a:ext>
                  </a:extLst>
                </a:gridCol>
              </a:tblGrid>
              <a:tr h="1216077">
                <a:tc>
                  <a:txBody>
                    <a:bodyPr/>
                    <a:lstStyle/>
                    <a:p>
                      <a:pPr algn="ctr">
                        <a:lnSpc>
                          <a:spcPts val="4199"/>
                        </a:lnSpc>
                        <a:defRPr/>
                      </a:pPr>
                      <a:r>
                        <a:rPr lang="en-US" sz="2999">
                          <a:solidFill>
                            <a:srgbClr val="FFFFFF"/>
                          </a:solidFill>
                          <a:latin typeface="Poppins Bold"/>
                        </a:rPr>
                        <a:t>ASPECT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354AA"/>
                    </a:solidFill>
                  </a:tcPr>
                </a:tc>
                <a:tc>
                  <a:txBody>
                    <a:bodyPr/>
                    <a:lstStyle/>
                    <a:p>
                      <a:pPr algn="ctr">
                        <a:lnSpc>
                          <a:spcPts val="4199"/>
                        </a:lnSpc>
                        <a:defRPr/>
                      </a:pPr>
                      <a:r>
                        <a:rPr lang="en-US" sz="2999">
                          <a:solidFill>
                            <a:srgbClr val="FFFFFF"/>
                          </a:solidFill>
                          <a:latin typeface="Poppins Bold"/>
                        </a:rPr>
                        <a:t>PCA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354AA"/>
                    </a:solidFill>
                  </a:tcPr>
                </a:tc>
                <a:tc>
                  <a:txBody>
                    <a:bodyPr/>
                    <a:lstStyle/>
                    <a:p>
                      <a:pPr algn="ctr">
                        <a:lnSpc>
                          <a:spcPts val="4199"/>
                        </a:lnSpc>
                        <a:defRPr/>
                      </a:pPr>
                      <a:r>
                        <a:rPr lang="en-US" sz="2999">
                          <a:solidFill>
                            <a:srgbClr val="FFFFFF"/>
                          </a:solidFill>
                          <a:latin typeface="Poppins Bold"/>
                        </a:rPr>
                        <a:t>SVD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354AA"/>
                    </a:solidFill>
                  </a:tcPr>
                </a:tc>
                <a:extLst>
                  <a:ext uri="{0D108BD9-81ED-4DB2-BD59-A6C34878D82A}">
                    <a16:rowId xmlns:a16="http://schemas.microsoft.com/office/drawing/2014/main" val="10000"/>
                  </a:ext>
                </a:extLst>
              </a:tr>
              <a:tr h="1569910">
                <a:tc>
                  <a:txBody>
                    <a:bodyPr/>
                    <a:lstStyle/>
                    <a:p>
                      <a:pPr algn="ctr">
                        <a:lnSpc>
                          <a:spcPts val="2659"/>
                        </a:lnSpc>
                        <a:defRPr/>
                      </a:pPr>
                      <a:r>
                        <a:rPr lang="en-US" sz="1899">
                          <a:solidFill>
                            <a:srgbClr val="000000"/>
                          </a:solidFill>
                          <a:latin typeface="Poppins Bold"/>
                        </a:rPr>
                        <a:t>Objective and Purpose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b="0" i="0" kern="1200" dirty="0">
                          <a:solidFill>
                            <a:schemeClr val="tx1"/>
                          </a:solidFill>
                          <a:effectLst/>
                          <a:latin typeface="Poppins" panose="00000500000000000000" pitchFamily="2" charset="0"/>
                          <a:ea typeface="+mn-ea"/>
                          <a:cs typeface="Poppins" panose="00000500000000000000" pitchFamily="2" charset="0"/>
                        </a:rPr>
                        <a:t>PCA works by identifying the most important patterns in the data and reducing the number of features used in a model.</a:t>
                      </a:r>
                      <a:endParaRPr lang="en-US" sz="1900" dirty="0">
                        <a:latin typeface="Poppins" panose="00000500000000000000" pitchFamily="2" charset="0"/>
                        <a:cs typeface="Poppins" panose="00000500000000000000" pitchFamily="2"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900" b="0" i="0" kern="1200" dirty="0">
                          <a:solidFill>
                            <a:schemeClr val="tx1"/>
                          </a:solidFill>
                          <a:effectLst/>
                          <a:latin typeface="Poppins" panose="00000500000000000000" pitchFamily="2" charset="0"/>
                          <a:ea typeface="+mn-ea"/>
                          <a:cs typeface="Poppins" panose="00000500000000000000" pitchFamily="2" charset="0"/>
                        </a:rPr>
                        <a:t>SVD works by breaking down a matrix into its constituent parts and selecting the most important components.</a:t>
                      </a:r>
                      <a:endParaRPr lang="en-US" sz="1900" dirty="0">
                        <a:latin typeface="Poppins" panose="00000500000000000000" pitchFamily="2" charset="0"/>
                        <a:cs typeface="Poppins" panose="00000500000000000000" pitchFamily="2"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24337">
                <a:tc>
                  <a:txBody>
                    <a:bodyPr/>
                    <a:lstStyle/>
                    <a:p>
                      <a:pPr algn="ctr">
                        <a:lnSpc>
                          <a:spcPts val="2659"/>
                        </a:lnSpc>
                        <a:defRPr/>
                      </a:pPr>
                      <a:r>
                        <a:rPr lang="en-US" sz="1899">
                          <a:solidFill>
                            <a:srgbClr val="000000"/>
                          </a:solidFill>
                          <a:latin typeface="Poppins Bold"/>
                        </a:rPr>
                        <a:t>Matrix Input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Poppins"/>
                        </a:rPr>
                        <a:t>Typically operates on the covariance matrix of data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Poppins"/>
                        </a:rPr>
                        <a:t> Can be applied directly to the original data matrix</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24337">
                <a:tc>
                  <a:txBody>
                    <a:bodyPr/>
                    <a:lstStyle/>
                    <a:p>
                      <a:pPr algn="ctr">
                        <a:lnSpc>
                          <a:spcPts val="2659"/>
                        </a:lnSpc>
                        <a:defRPr/>
                      </a:pPr>
                      <a:r>
                        <a:rPr lang="en-US" sz="1899">
                          <a:solidFill>
                            <a:srgbClr val="000000"/>
                          </a:solidFill>
                          <a:latin typeface="Poppins Bold"/>
                        </a:rPr>
                        <a:t>Mathematical Representation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Poppins"/>
                        </a:rPr>
                        <a:t> Involves the eigenvector decomposition of the covariance matrix</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Poppins"/>
                        </a:rPr>
                        <a:t>Involves decomposing the original matrix into three matrices: U, Σ, and V^T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24337">
                <a:tc>
                  <a:txBody>
                    <a:bodyPr/>
                    <a:lstStyle/>
                    <a:p>
                      <a:pPr algn="ctr">
                        <a:lnSpc>
                          <a:spcPts val="2659"/>
                        </a:lnSpc>
                        <a:defRPr/>
                      </a:pPr>
                      <a:r>
                        <a:rPr lang="en-US" sz="1899">
                          <a:solidFill>
                            <a:srgbClr val="000000"/>
                          </a:solidFill>
                          <a:latin typeface="Poppins Bold"/>
                        </a:rPr>
                        <a:t>Applications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410209" lvl="1" indent="-205105" algn="ctr">
                        <a:lnSpc>
                          <a:spcPts val="2659"/>
                        </a:lnSpc>
                        <a:buFont typeface="Arial"/>
                        <a:buChar char="•"/>
                        <a:defRPr/>
                      </a:pPr>
                      <a:r>
                        <a:rPr lang="en-US" sz="1899">
                          <a:solidFill>
                            <a:srgbClr val="000000"/>
                          </a:solidFill>
                          <a:latin typeface="Poppins"/>
                        </a:rPr>
                        <a:t>visualize multidimensional data</a:t>
                      </a:r>
                      <a:endParaRPr lang="en-US" sz="1100"/>
                    </a:p>
                    <a:p>
                      <a:pPr marL="410209" lvl="1" indent="-205105" algn="ctr">
                        <a:lnSpc>
                          <a:spcPts val="2659"/>
                        </a:lnSpc>
                        <a:buFont typeface="Arial"/>
                        <a:buChar char="•"/>
                      </a:pPr>
                      <a:r>
                        <a:rPr lang="en-US" sz="1899">
                          <a:solidFill>
                            <a:srgbClr val="000000"/>
                          </a:solidFill>
                          <a:latin typeface="Poppins"/>
                        </a:rPr>
                        <a:t>reducing noise in image</a:t>
                      </a:r>
                    </a:p>
                    <a:p>
                      <a:pPr marL="410209" lvl="1" indent="-205105" algn="ctr">
                        <a:lnSpc>
                          <a:spcPts val="2659"/>
                        </a:lnSpc>
                        <a:buFont typeface="Arial"/>
                        <a:buChar char="•"/>
                      </a:pPr>
                      <a:r>
                        <a:rPr lang="en-US" sz="1899">
                          <a:solidFill>
                            <a:srgbClr val="000000"/>
                          </a:solidFill>
                          <a:latin typeface="Poppins"/>
                        </a:rPr>
                        <a:t>resize an image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410209" lvl="1" indent="-205105" algn="ctr">
                        <a:lnSpc>
                          <a:spcPts val="2659"/>
                        </a:lnSpc>
                        <a:buFont typeface="Arial"/>
                        <a:buChar char="•"/>
                        <a:defRPr/>
                      </a:pPr>
                      <a:r>
                        <a:rPr lang="en-US" sz="1899" dirty="0">
                          <a:solidFill>
                            <a:srgbClr val="000000"/>
                          </a:solidFill>
                          <a:latin typeface="Poppins"/>
                        </a:rPr>
                        <a:t>recommendation system </a:t>
                      </a:r>
                      <a:endParaRPr lang="en-US" sz="1100" dirty="0"/>
                    </a:p>
                    <a:p>
                      <a:pPr marL="410209" lvl="1" indent="-205105" algn="ctr">
                        <a:lnSpc>
                          <a:spcPts val="2659"/>
                        </a:lnSpc>
                        <a:buFont typeface="Arial"/>
                        <a:buChar char="•"/>
                      </a:pPr>
                      <a:r>
                        <a:rPr lang="en-US" sz="1899" dirty="0">
                          <a:solidFill>
                            <a:srgbClr val="000000"/>
                          </a:solidFill>
                          <a:latin typeface="Poppins"/>
                        </a:rPr>
                        <a:t>data compression</a:t>
                      </a:r>
                    </a:p>
                    <a:p>
                      <a:pPr marL="410209" lvl="1" indent="-205105" algn="ctr">
                        <a:lnSpc>
                          <a:spcPts val="2659"/>
                        </a:lnSpc>
                        <a:buFont typeface="Arial"/>
                        <a:buChar char="•"/>
                      </a:pPr>
                      <a:r>
                        <a:rPr lang="en-US" sz="1899" dirty="0">
                          <a:solidFill>
                            <a:srgbClr val="000000"/>
                          </a:solidFill>
                          <a:latin typeface="Poppins"/>
                        </a:rPr>
                        <a:t>image compression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3" name="Group 3"/>
          <p:cNvGrpSpPr/>
          <p:nvPr/>
        </p:nvGrpSpPr>
        <p:grpSpPr>
          <a:xfrm>
            <a:off x="665894" y="0"/>
            <a:ext cx="2176895" cy="2150918"/>
            <a:chOff x="0" y="0"/>
            <a:chExt cx="573339" cy="566497"/>
          </a:xfrm>
        </p:grpSpPr>
        <p:sp>
          <p:nvSpPr>
            <p:cNvPr id="4" name="Freeform 4"/>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3694" y="-634905"/>
            <a:ext cx="2332759" cy="2280805"/>
            <a:chOff x="0" y="0"/>
            <a:chExt cx="614389" cy="600706"/>
          </a:xfrm>
        </p:grpSpPr>
        <p:sp>
          <p:nvSpPr>
            <p:cNvPr id="7" name="Freeform 7"/>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FFFFF"/>
            </a:solidFill>
          </p:spPr>
          <p:txBody>
            <a:bodyPr/>
            <a:lstStyle/>
            <a:p>
              <a:endParaRPr lang="en-IN"/>
            </a:p>
          </p:txBody>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712363" y="8610187"/>
            <a:ext cx="2176895" cy="2150918"/>
            <a:chOff x="0" y="0"/>
            <a:chExt cx="573339" cy="566497"/>
          </a:xfrm>
        </p:grpSpPr>
        <p:sp>
          <p:nvSpPr>
            <p:cNvPr id="10" name="Freeform 10"/>
            <p:cNvSpPr/>
            <p:nvPr/>
          </p:nvSpPr>
          <p:spPr>
            <a:xfrm>
              <a:off x="0" y="0"/>
              <a:ext cx="573339" cy="566497"/>
            </a:xfrm>
            <a:custGeom>
              <a:avLst/>
              <a:gdLst/>
              <a:ahLst/>
              <a:cxnLst/>
              <a:rect l="l" t="t" r="r" b="b"/>
              <a:pathLst>
                <a:path w="573339" h="566497">
                  <a:moveTo>
                    <a:pt x="181377" y="0"/>
                  </a:moveTo>
                  <a:lnTo>
                    <a:pt x="391962" y="0"/>
                  </a:lnTo>
                  <a:cubicBezTo>
                    <a:pt x="440066" y="0"/>
                    <a:pt x="486200" y="19109"/>
                    <a:pt x="520215" y="53124"/>
                  </a:cubicBezTo>
                  <a:cubicBezTo>
                    <a:pt x="554229" y="87139"/>
                    <a:pt x="573339" y="133273"/>
                    <a:pt x="573339" y="181377"/>
                  </a:cubicBezTo>
                  <a:lnTo>
                    <a:pt x="573339" y="385120"/>
                  </a:lnTo>
                  <a:cubicBezTo>
                    <a:pt x="573339" y="433224"/>
                    <a:pt x="554229" y="479358"/>
                    <a:pt x="520215" y="513373"/>
                  </a:cubicBezTo>
                  <a:cubicBezTo>
                    <a:pt x="486200" y="547388"/>
                    <a:pt x="440066" y="566497"/>
                    <a:pt x="391962" y="566497"/>
                  </a:cubicBezTo>
                  <a:lnTo>
                    <a:pt x="181377" y="566497"/>
                  </a:lnTo>
                  <a:cubicBezTo>
                    <a:pt x="81205" y="566497"/>
                    <a:pt x="0" y="485292"/>
                    <a:pt x="0" y="385120"/>
                  </a:cubicBezTo>
                  <a:lnTo>
                    <a:pt x="0" y="181377"/>
                  </a:lnTo>
                  <a:cubicBezTo>
                    <a:pt x="0" y="133273"/>
                    <a:pt x="19109" y="87139"/>
                    <a:pt x="53124" y="53124"/>
                  </a:cubicBezTo>
                  <a:cubicBezTo>
                    <a:pt x="87139" y="19109"/>
                    <a:pt x="133273" y="0"/>
                    <a:pt x="181377" y="0"/>
                  </a:cubicBezTo>
                  <a:close/>
                </a:path>
              </a:pathLst>
            </a:custGeom>
            <a:solidFill>
              <a:srgbClr val="593C8F"/>
            </a:solidFill>
          </p:spPr>
          <p:txBody>
            <a:bodyPr/>
            <a:lstStyle/>
            <a:p>
              <a:endParaRPr lang="en-IN"/>
            </a:p>
          </p:txBody>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461277" y="9146598"/>
            <a:ext cx="2332759" cy="2280805"/>
            <a:chOff x="0" y="0"/>
            <a:chExt cx="614389" cy="600706"/>
          </a:xfrm>
        </p:grpSpPr>
        <p:sp>
          <p:nvSpPr>
            <p:cNvPr id="13" name="Freeform 13"/>
            <p:cNvSpPr/>
            <p:nvPr/>
          </p:nvSpPr>
          <p:spPr>
            <a:xfrm>
              <a:off x="0" y="0"/>
              <a:ext cx="614389" cy="600706"/>
            </a:xfrm>
            <a:custGeom>
              <a:avLst/>
              <a:gdLst/>
              <a:ahLst/>
              <a:cxnLst/>
              <a:rect l="l" t="t" r="r" b="b"/>
              <a:pathLst>
                <a:path w="614389" h="600706">
                  <a:moveTo>
                    <a:pt x="0" y="0"/>
                  </a:moveTo>
                  <a:lnTo>
                    <a:pt x="614389" y="0"/>
                  </a:lnTo>
                  <a:lnTo>
                    <a:pt x="614389" y="600706"/>
                  </a:lnTo>
                  <a:lnTo>
                    <a:pt x="0" y="600706"/>
                  </a:lnTo>
                  <a:close/>
                </a:path>
              </a:pathLst>
            </a:custGeom>
            <a:solidFill>
              <a:srgbClr val="FFFFFF"/>
            </a:solidFill>
          </p:spPr>
          <p:txBody>
            <a:bodyPr/>
            <a:lstStyle/>
            <a:p>
              <a:endParaRPr lang="en-IN"/>
            </a:p>
          </p:txBody>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2221</Words>
  <Application>Microsoft Macintosh PowerPoint</Application>
  <PresentationFormat>Custom</PresentationFormat>
  <Paragraphs>233</Paragraphs>
  <Slides>44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Bodoni FLF Bold Italics</vt:lpstr>
      <vt:lpstr>League Spartan</vt:lpstr>
      <vt:lpstr>Poppins Bold</vt:lpstr>
      <vt:lpstr>Arial</vt:lpstr>
      <vt:lpstr>Canva Sans Bold</vt:lpstr>
      <vt:lpstr>Poppins</vt:lpstr>
      <vt:lpstr>Canva Sans</vt:lpstr>
      <vt:lpstr>Canva Sans Italics</vt:lpstr>
      <vt:lpstr>Calibri</vt:lpstr>
      <vt:lpstr>Lato Bold</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6</dc:title>
  <cp:lastModifiedBy>karthick sanz</cp:lastModifiedBy>
  <cp:revision>7</cp:revision>
  <dcterms:created xsi:type="dcterms:W3CDTF">2006-08-16T00:00:00Z</dcterms:created>
  <dcterms:modified xsi:type="dcterms:W3CDTF">2023-10-12T04:55:48Z</dcterms:modified>
  <dc:identifier>DAFuZirqugU</dc:identifier>
</cp:coreProperties>
</file>